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Arvo"/>
      <p:regular r:id="rId28"/>
      <p:bold r:id="rId29"/>
      <p:italic r:id="rId30"/>
      <p:boldItalic r:id="rId31"/>
    </p:embeddedFont>
    <p:embeddedFont>
      <p:font typeface="Abel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3998B6-C00A-462E-ADC3-249F8C6B4760}">
  <a:tblStyle styleId="{B63998B6-C00A-462E-ADC3-249F8C6B47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rv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v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vo-boldItalic.fntdata"/><Relationship Id="rId30" Type="http://schemas.openxmlformats.org/officeDocument/2006/relationships/font" Target="fonts/Arv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Abel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3d544201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3d544201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adc16417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adc16417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b3d544201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b3d544201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3d544201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b3d544201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3ea8956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3ea8956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course focus on cultivating positive self-esteem; developing skills to build healthy relationships with family, peers, and community members; managing stress and conflict; preparing to become college-and career-ready. Content focuses on self-esteem, values, decision- making and goal-setting skills, interpersonal and family relationships, and vocational planning. Students will:</a:t>
            </a: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and analyze how values affect risk behaviors. </a:t>
            </a: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 the influence of gender roles and stereotypes.</a:t>
            </a: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an awareness of choices and challenges.</a:t>
            </a: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appropriate relationship behaviors through practicing positive communication and conflict resolution skills.</a:t>
            </a: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Participate in parenting activity simulated through the use of a computerized doll.</a:t>
            </a:r>
            <a:r>
              <a:rPr lang="en" sz="1400">
                <a:solidFill>
                  <a:schemeClr val="dk1"/>
                </a:solidFill>
              </a:rPr>
              <a:t>•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 careers through job-seeking strategies, job requirements and job-site shadowing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3ea8956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3ea8956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72c8efe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72c8efe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3ea89561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b3ea8956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ad92e510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bad92e510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cd885b0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cd885b0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327213437_0_9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327213437_0_9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ad92e510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bad92e510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bc6418fd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bc6418fd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b3ea89561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b3ea89561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3d544201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b3d544201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72c8efe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72c8efe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72c8efe7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72c8efe7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3d544201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b3d544201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b48b3609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b48b3609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b3d544201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b3d544201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b3d544201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b3d544201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fmla="val 7245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hasCustomPrompt="1" type="title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hasCustomPrompt="1" type="title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/>
          <p:nvPr>
            <p:ph idx="1" type="subTitle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/>
        </p:txBody>
      </p:sp>
      <p:sp>
        <p:nvSpPr>
          <p:cNvPr id="45" name="Google Shape;45;p13"/>
          <p:cNvSpPr txBox="1"/>
          <p:nvPr>
            <p:ph hasCustomPrompt="1" idx="2" type="title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3" type="subTitle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/>
        </p:txBody>
      </p:sp>
      <p:sp>
        <p:nvSpPr>
          <p:cNvPr id="47" name="Google Shape;47;p13"/>
          <p:cNvSpPr txBox="1"/>
          <p:nvPr>
            <p:ph hasCustomPrompt="1" idx="4" type="title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/>
          <p:nvPr>
            <p:ph idx="5" type="subTitle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/>
        </p:txBody>
      </p:sp>
      <p:sp>
        <p:nvSpPr>
          <p:cNvPr id="49" name="Google Shape;49;p13"/>
          <p:cNvSpPr txBox="1"/>
          <p:nvPr>
            <p:ph hasCustomPrompt="1" idx="6" type="title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/>
          <p:nvPr>
            <p:ph idx="7" type="subTitle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/>
        </p:txBody>
      </p:sp>
      <p:sp>
        <p:nvSpPr>
          <p:cNvPr id="51" name="Google Shape;51;p13"/>
          <p:cNvSpPr txBox="1"/>
          <p:nvPr>
            <p:ph idx="8" type="subTitle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52" name="Google Shape;52;p13"/>
          <p:cNvSpPr txBox="1"/>
          <p:nvPr>
            <p:ph idx="9" type="subTitle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53" name="Google Shape;53;p13"/>
          <p:cNvSpPr txBox="1"/>
          <p:nvPr>
            <p:ph idx="13" type="subTitle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54" name="Google Shape;54;p13"/>
          <p:cNvSpPr txBox="1"/>
          <p:nvPr>
            <p:ph idx="14" type="subTitle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55" name="Google Shape;55;p13"/>
          <p:cNvSpPr txBox="1"/>
          <p:nvPr>
            <p:ph idx="15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712350" y="1733125"/>
            <a:ext cx="3859800" cy="12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712350" y="2683475"/>
            <a:ext cx="38598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1316125" y="1512288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1316125" y="1927663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2" type="title"/>
          </p:nvPr>
        </p:nvSpPr>
        <p:spPr>
          <a:xfrm>
            <a:off x="1316125" y="2723213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3" type="subTitle"/>
          </p:nvPr>
        </p:nvSpPr>
        <p:spPr>
          <a:xfrm>
            <a:off x="1316125" y="3138588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4" type="title"/>
          </p:nvPr>
        </p:nvSpPr>
        <p:spPr>
          <a:xfrm>
            <a:off x="5549075" y="1512288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5" type="subTitle"/>
          </p:nvPr>
        </p:nvSpPr>
        <p:spPr>
          <a:xfrm>
            <a:off x="5549075" y="1927663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6" type="title"/>
          </p:nvPr>
        </p:nvSpPr>
        <p:spPr>
          <a:xfrm>
            <a:off x="5549075" y="2723213"/>
            <a:ext cx="2278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7" type="subTitle"/>
          </p:nvPr>
        </p:nvSpPr>
        <p:spPr>
          <a:xfrm>
            <a:off x="5549075" y="3138588"/>
            <a:ext cx="2278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8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572001" y="1148675"/>
            <a:ext cx="299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4572001" y="1564050"/>
            <a:ext cx="29982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2" type="title"/>
          </p:nvPr>
        </p:nvSpPr>
        <p:spPr>
          <a:xfrm>
            <a:off x="5002766" y="2383588"/>
            <a:ext cx="299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3" type="subTitle"/>
          </p:nvPr>
        </p:nvSpPr>
        <p:spPr>
          <a:xfrm>
            <a:off x="5002754" y="2798963"/>
            <a:ext cx="29982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4" type="title"/>
          </p:nvPr>
        </p:nvSpPr>
        <p:spPr>
          <a:xfrm>
            <a:off x="5433538" y="3618500"/>
            <a:ext cx="299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5" type="subTitle"/>
          </p:nvPr>
        </p:nvSpPr>
        <p:spPr>
          <a:xfrm>
            <a:off x="5433530" y="4033875"/>
            <a:ext cx="29982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6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2" type="title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3" type="subTitle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4" type="title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5" type="subTitle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6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712350" y="1312525"/>
            <a:ext cx="7719300" cy="329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hasCustomPrompt="1" type="title"/>
          </p:nvPr>
        </p:nvSpPr>
        <p:spPr>
          <a:xfrm>
            <a:off x="825925" y="1615625"/>
            <a:ext cx="3677400" cy="345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825925" y="2006425"/>
            <a:ext cx="3677400" cy="271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89" name="Google Shape;89;p18"/>
          <p:cNvSpPr txBox="1"/>
          <p:nvPr>
            <p:ph hasCustomPrompt="1" idx="2" type="title"/>
          </p:nvPr>
        </p:nvSpPr>
        <p:spPr>
          <a:xfrm>
            <a:off x="825925" y="2629275"/>
            <a:ext cx="3677400" cy="345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8"/>
          <p:cNvSpPr txBox="1"/>
          <p:nvPr>
            <p:ph idx="3" type="subTitle"/>
          </p:nvPr>
        </p:nvSpPr>
        <p:spPr>
          <a:xfrm>
            <a:off x="825925" y="3020075"/>
            <a:ext cx="3677400" cy="271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91" name="Google Shape;91;p18"/>
          <p:cNvSpPr txBox="1"/>
          <p:nvPr>
            <p:ph hasCustomPrompt="1" idx="4" type="title"/>
          </p:nvPr>
        </p:nvSpPr>
        <p:spPr>
          <a:xfrm>
            <a:off x="825925" y="3642925"/>
            <a:ext cx="3677400" cy="345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8"/>
          <p:cNvSpPr txBox="1"/>
          <p:nvPr>
            <p:ph idx="5" type="subTitle"/>
          </p:nvPr>
        </p:nvSpPr>
        <p:spPr>
          <a:xfrm>
            <a:off x="825925" y="4033725"/>
            <a:ext cx="3677400" cy="271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93" name="Google Shape;93;p18"/>
          <p:cNvSpPr txBox="1"/>
          <p:nvPr>
            <p:ph idx="6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946549" y="1090625"/>
            <a:ext cx="29517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4946549" y="1506000"/>
            <a:ext cx="2951700" cy="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97" name="Google Shape;97;p19"/>
          <p:cNvSpPr txBox="1"/>
          <p:nvPr>
            <p:ph idx="2" type="title"/>
          </p:nvPr>
        </p:nvSpPr>
        <p:spPr>
          <a:xfrm>
            <a:off x="4946549" y="3438800"/>
            <a:ext cx="29517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3" type="subTitle"/>
          </p:nvPr>
        </p:nvSpPr>
        <p:spPr>
          <a:xfrm>
            <a:off x="4946549" y="3854175"/>
            <a:ext cx="2951700" cy="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99" name="Google Shape;99;p19"/>
          <p:cNvSpPr txBox="1"/>
          <p:nvPr>
            <p:ph idx="4" type="title"/>
          </p:nvPr>
        </p:nvSpPr>
        <p:spPr>
          <a:xfrm>
            <a:off x="4038601" y="2264700"/>
            <a:ext cx="29517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5" type="subTitle"/>
          </p:nvPr>
        </p:nvSpPr>
        <p:spPr>
          <a:xfrm>
            <a:off x="4038601" y="2680075"/>
            <a:ext cx="2951700" cy="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01" name="Google Shape;101;p19"/>
          <p:cNvSpPr txBox="1"/>
          <p:nvPr>
            <p:ph idx="6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left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1196100" y="1764525"/>
            <a:ext cx="29016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252D48"/>
                </a:solidFill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1196100" y="2179900"/>
            <a:ext cx="2901600" cy="11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9925" y="0"/>
            <a:ext cx="9144000" cy="5153100"/>
          </a:xfrm>
          <a:prstGeom prst="frame">
            <a:avLst>
              <a:gd fmla="val 7245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2435550" y="748050"/>
            <a:ext cx="4272900" cy="36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2896950" y="1196550"/>
            <a:ext cx="33501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896950" y="2038350"/>
            <a:ext cx="33501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7" name="Google Shape;17;p3"/>
          <p:cNvSpPr txBox="1"/>
          <p:nvPr/>
        </p:nvSpPr>
        <p:spPr>
          <a:xfrm>
            <a:off x="3072000" y="3351175"/>
            <a:ext cx="30000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9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1089100" y="1562975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" type="subTitle"/>
          </p:nvPr>
        </p:nvSpPr>
        <p:spPr>
          <a:xfrm>
            <a:off x="1089100" y="1978350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2" type="title"/>
          </p:nvPr>
        </p:nvSpPr>
        <p:spPr>
          <a:xfrm>
            <a:off x="3571050" y="1562975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3" type="subTitle"/>
          </p:nvPr>
        </p:nvSpPr>
        <p:spPr>
          <a:xfrm>
            <a:off x="3571050" y="1978350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4" type="title"/>
          </p:nvPr>
        </p:nvSpPr>
        <p:spPr>
          <a:xfrm>
            <a:off x="6053000" y="1562975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5" type="subTitle"/>
          </p:nvPr>
        </p:nvSpPr>
        <p:spPr>
          <a:xfrm>
            <a:off x="6053000" y="1978350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6" type="title"/>
          </p:nvPr>
        </p:nvSpPr>
        <p:spPr>
          <a:xfrm>
            <a:off x="1089100" y="30328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7" type="subTitle"/>
          </p:nvPr>
        </p:nvSpPr>
        <p:spPr>
          <a:xfrm>
            <a:off x="1089100" y="3448175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8" type="title"/>
          </p:nvPr>
        </p:nvSpPr>
        <p:spPr>
          <a:xfrm>
            <a:off x="3571050" y="30328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9" type="subTitle"/>
          </p:nvPr>
        </p:nvSpPr>
        <p:spPr>
          <a:xfrm>
            <a:off x="3571050" y="3448175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3" type="title"/>
          </p:nvPr>
        </p:nvSpPr>
        <p:spPr>
          <a:xfrm>
            <a:off x="6053000" y="3032800"/>
            <a:ext cx="200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14" type="subTitle"/>
          </p:nvPr>
        </p:nvSpPr>
        <p:spPr>
          <a:xfrm>
            <a:off x="6053000" y="3448175"/>
            <a:ext cx="20019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5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1800050" y="1860250"/>
            <a:ext cx="24801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1961000" y="2110200"/>
            <a:ext cx="2158200" cy="1725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2" type="title"/>
          </p:nvPr>
        </p:nvSpPr>
        <p:spPr>
          <a:xfrm>
            <a:off x="4626375" y="1860250"/>
            <a:ext cx="24801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23" name="Google Shape;123;p22"/>
          <p:cNvSpPr txBox="1"/>
          <p:nvPr>
            <p:ph idx="3" type="subTitle"/>
          </p:nvPr>
        </p:nvSpPr>
        <p:spPr>
          <a:xfrm>
            <a:off x="4787325" y="2110200"/>
            <a:ext cx="2158200" cy="1725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4"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  <p:sp>
        <p:nvSpPr>
          <p:cNvPr id="127" name="Google Shape;127;p23"/>
          <p:cNvSpPr txBox="1"/>
          <p:nvPr>
            <p:ph idx="2" type="title"/>
          </p:nvPr>
        </p:nvSpPr>
        <p:spPr>
          <a:xfrm>
            <a:off x="766025" y="2955300"/>
            <a:ext cx="1479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766025" y="3370675"/>
            <a:ext cx="14799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29" name="Google Shape;129;p23"/>
          <p:cNvSpPr txBox="1"/>
          <p:nvPr>
            <p:ph idx="3" type="title"/>
          </p:nvPr>
        </p:nvSpPr>
        <p:spPr>
          <a:xfrm>
            <a:off x="3832050" y="2955300"/>
            <a:ext cx="1479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130" name="Google Shape;130;p23"/>
          <p:cNvSpPr txBox="1"/>
          <p:nvPr>
            <p:ph idx="4" type="subTitle"/>
          </p:nvPr>
        </p:nvSpPr>
        <p:spPr>
          <a:xfrm>
            <a:off x="3832050" y="3370675"/>
            <a:ext cx="14799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31" name="Google Shape;131;p23"/>
          <p:cNvSpPr txBox="1"/>
          <p:nvPr>
            <p:ph idx="5" type="title"/>
          </p:nvPr>
        </p:nvSpPr>
        <p:spPr>
          <a:xfrm>
            <a:off x="6898075" y="2955300"/>
            <a:ext cx="1479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132" name="Google Shape;132;p23"/>
          <p:cNvSpPr txBox="1"/>
          <p:nvPr>
            <p:ph idx="6" type="subTitle"/>
          </p:nvPr>
        </p:nvSpPr>
        <p:spPr>
          <a:xfrm>
            <a:off x="6898075" y="3370675"/>
            <a:ext cx="14799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33" name="Google Shape;133;p23"/>
          <p:cNvSpPr txBox="1"/>
          <p:nvPr>
            <p:ph idx="7" type="title"/>
          </p:nvPr>
        </p:nvSpPr>
        <p:spPr>
          <a:xfrm>
            <a:off x="2203050" y="911525"/>
            <a:ext cx="167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134" name="Google Shape;134;p23"/>
          <p:cNvSpPr txBox="1"/>
          <p:nvPr>
            <p:ph idx="8" type="subTitle"/>
          </p:nvPr>
        </p:nvSpPr>
        <p:spPr>
          <a:xfrm>
            <a:off x="2203050" y="1326900"/>
            <a:ext cx="16719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35" name="Google Shape;135;p23"/>
          <p:cNvSpPr txBox="1"/>
          <p:nvPr>
            <p:ph idx="9" type="title"/>
          </p:nvPr>
        </p:nvSpPr>
        <p:spPr>
          <a:xfrm>
            <a:off x="5269064" y="911525"/>
            <a:ext cx="1671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136" name="Google Shape;136;p23"/>
          <p:cNvSpPr txBox="1"/>
          <p:nvPr>
            <p:ph idx="13" type="subTitle"/>
          </p:nvPr>
        </p:nvSpPr>
        <p:spPr>
          <a:xfrm>
            <a:off x="5269064" y="1326900"/>
            <a:ext cx="16719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137" name="Google Shape;137;p23"/>
          <p:cNvSpPr txBox="1"/>
          <p:nvPr>
            <p:ph hasCustomPrompt="1" idx="14" type="title"/>
          </p:nvPr>
        </p:nvSpPr>
        <p:spPr>
          <a:xfrm>
            <a:off x="1091225" y="2366550"/>
            <a:ext cx="8295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23"/>
          <p:cNvSpPr txBox="1"/>
          <p:nvPr>
            <p:ph hasCustomPrompt="1" idx="15" type="title"/>
          </p:nvPr>
        </p:nvSpPr>
        <p:spPr>
          <a:xfrm>
            <a:off x="2624238" y="2366550"/>
            <a:ext cx="8295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23"/>
          <p:cNvSpPr txBox="1"/>
          <p:nvPr>
            <p:ph hasCustomPrompt="1" idx="16" type="title"/>
          </p:nvPr>
        </p:nvSpPr>
        <p:spPr>
          <a:xfrm>
            <a:off x="4157250" y="2366550"/>
            <a:ext cx="8295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3"/>
          <p:cNvSpPr txBox="1"/>
          <p:nvPr>
            <p:ph hasCustomPrompt="1" idx="17" type="title"/>
          </p:nvPr>
        </p:nvSpPr>
        <p:spPr>
          <a:xfrm>
            <a:off x="5690275" y="2366550"/>
            <a:ext cx="8295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23"/>
          <p:cNvSpPr txBox="1"/>
          <p:nvPr>
            <p:ph hasCustomPrompt="1" idx="18" type="title"/>
          </p:nvPr>
        </p:nvSpPr>
        <p:spPr>
          <a:xfrm>
            <a:off x="7223300" y="2366550"/>
            <a:ext cx="8295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7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orms.gle/S4R2TSpN4qjo64kZ6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ashingtonlee.apsva.us/international-baccalaureate-program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areercenter.apsva.us/arlington-tech/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fcps.edu/registration/thomas-jefferson-admissions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Making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Choices for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8th Grade</a:t>
            </a:r>
            <a:endParaRPr sz="4800">
              <a:solidFill>
                <a:schemeClr val="dk1"/>
              </a:solidFill>
            </a:endParaRPr>
          </a:p>
        </p:txBody>
      </p:sp>
      <p:grpSp>
        <p:nvGrpSpPr>
          <p:cNvPr id="148" name="Google Shape;148;p25"/>
          <p:cNvGrpSpPr/>
          <p:nvPr/>
        </p:nvGrpSpPr>
        <p:grpSpPr>
          <a:xfrm>
            <a:off x="4571993" y="2104713"/>
            <a:ext cx="3867421" cy="2758679"/>
            <a:chOff x="4571993" y="2104713"/>
            <a:chExt cx="3867421" cy="2758679"/>
          </a:xfrm>
        </p:grpSpPr>
        <p:grpSp>
          <p:nvGrpSpPr>
            <p:cNvPr id="149" name="Google Shape;149;p25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0" name="Google Shape;150;p25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rect b="b" l="l" r="r" t="t"/>
                <a:pathLst>
                  <a:path extrusionOk="0" h="117992" w="28159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5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rect b="b" l="l" r="r" t="t"/>
                <a:pathLst>
                  <a:path extrusionOk="0" h="78522" w="16396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5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rect b="b" l="l" r="r" t="t"/>
                <a:pathLst>
                  <a:path extrusionOk="0" h="4300" w="1230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25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4" name="Google Shape;154;p25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rect b="b" l="l" r="r" t="t"/>
                <a:pathLst>
                  <a:path extrusionOk="0" h="27631" w="19432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5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rect b="b" l="l" r="r" t="t"/>
                <a:pathLst>
                  <a:path extrusionOk="0" h="17597" w="11705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rect b="b" l="l" r="r" t="t"/>
                <a:pathLst>
                  <a:path extrusionOk="0" h="69914" w="17373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rect b="b" l="l" r="r" t="t"/>
                <a:pathLst>
                  <a:path extrusionOk="0" h="4989" w="13693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rect b="b" l="l" r="r" t="t"/>
                <a:pathLst>
                  <a:path extrusionOk="0" h="16780" w="12074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rect b="b" l="l" r="r" t="t"/>
                <a:pathLst>
                  <a:path extrusionOk="0" h="15487" w="13884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25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1" name="Google Shape;161;p25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rect b="b" l="l" r="r" t="t"/>
                <a:pathLst>
                  <a:path extrusionOk="0" h="92858" w="2585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5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rect b="b" l="l" r="r" t="t"/>
                <a:pathLst>
                  <a:path extrusionOk="0" h="56448" w="13336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5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rect b="b" l="l" r="r" t="t"/>
                <a:pathLst>
                  <a:path extrusionOk="0" h="4011" w="11312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" name="Google Shape;164;p25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65" name="Google Shape;165;p25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rect b="b" l="l" r="r" t="t"/>
                <a:pathLst>
                  <a:path extrusionOk="0" h="216" w="13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5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rect b="b" l="l" r="r" t="t"/>
                <a:pathLst>
                  <a:path extrusionOk="0" h="668" w="49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5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rect b="b" l="l" r="r" t="t"/>
                <a:pathLst>
                  <a:path extrusionOk="0" h="751" w="6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5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rect b="b" l="l" r="r" t="t"/>
                <a:pathLst>
                  <a:path extrusionOk="0" h="382" w="25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5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rect b="b" l="l" r="r" t="t"/>
                <a:pathLst>
                  <a:path extrusionOk="0" h="227" w="13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5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rect b="b" l="l" r="r" t="t"/>
                <a:pathLst>
                  <a:path extrusionOk="0" h="489" w="37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5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rect b="b" l="l" r="r" t="t"/>
                <a:pathLst>
                  <a:path extrusionOk="0" h="298" w="1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5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rect b="b" l="l" r="r" t="t"/>
                <a:pathLst>
                  <a:path extrusionOk="0" h="537" w="37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5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rect b="b" l="l" r="r" t="t"/>
                <a:pathLst>
                  <a:path extrusionOk="0" h="60" w="13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5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rect b="b" l="l" r="r" t="t"/>
                <a:pathLst>
                  <a:path extrusionOk="0" h="192" w="24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rect b="b" l="l" r="r" t="t"/>
                <a:pathLst>
                  <a:path extrusionOk="0" h="585" w="36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rect b="b" l="l" r="r" t="t"/>
                <a:pathLst>
                  <a:path extrusionOk="0" h="347" w="13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rect b="b" l="l" r="r" t="t"/>
                <a:pathLst>
                  <a:path extrusionOk="0" h="215" w="25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rect b="b" l="l" r="r" t="t"/>
                <a:pathLst>
                  <a:path extrusionOk="0" h="501" w="37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rect b="b" l="l" r="r" t="t"/>
                <a:pathLst>
                  <a:path extrusionOk="0" h="60" w="1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rect b="b" l="l" r="r" t="t"/>
                <a:pathLst>
                  <a:path extrusionOk="0" h="417" w="25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rect b="b" l="l" r="r" t="t"/>
                <a:pathLst>
                  <a:path extrusionOk="0" h="406" w="24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rect b="b" l="l" r="r" t="t"/>
                <a:pathLst>
                  <a:path extrusionOk="0" h="430" w="25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5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rect b="b" l="l" r="r" t="t"/>
                <a:pathLst>
                  <a:path extrusionOk="0" h="430" w="25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5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rect b="b" l="l" r="r" t="t"/>
                <a:pathLst>
                  <a:path extrusionOk="0" h="430" w="25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rect b="b" l="l" r="r" t="t"/>
                <a:pathLst>
                  <a:path extrusionOk="0" h="358" w="24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rect b="b" l="l" r="r" t="t"/>
                <a:pathLst>
                  <a:path extrusionOk="0" h="465" w="25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5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rect b="b" l="l" r="r" t="t"/>
                <a:pathLst>
                  <a:path extrusionOk="0" h="239" w="13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5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rect b="b" l="l" r="r" t="t"/>
                <a:pathLst>
                  <a:path extrusionOk="0" h="394" w="25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5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rect b="b" l="l" r="r" t="t"/>
                <a:pathLst>
                  <a:path extrusionOk="0" h="620" w="37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5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rect b="b" l="l" r="r" t="t"/>
                <a:pathLst>
                  <a:path extrusionOk="0" h="465" w="25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5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5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rect b="b" l="l" r="r" t="t"/>
                <a:pathLst>
                  <a:path extrusionOk="0" h="501" w="36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5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rect b="b" l="l" r="r" t="t"/>
                <a:pathLst>
                  <a:path extrusionOk="0" h="132" w="37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5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rect b="b" l="l" r="r" t="t"/>
                <a:pathLst>
                  <a:path extrusionOk="0" h="180" w="25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5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rect b="b" l="l" r="r" t="t"/>
                <a:pathLst>
                  <a:path extrusionOk="0" h="715" w="49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5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rect b="b" l="l" r="r" t="t"/>
                <a:pathLst>
                  <a:path extrusionOk="0" h="715" w="37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5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rect b="b" l="l" r="r" t="t"/>
                <a:pathLst>
                  <a:path extrusionOk="0" h="310" w="13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5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rect b="b" l="l" r="r" t="t"/>
                <a:pathLst>
                  <a:path extrusionOk="0" h="167" w="1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5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rect b="b" l="l" r="r" t="t"/>
                <a:pathLst>
                  <a:path extrusionOk="0" h="656" w="25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5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rect b="b" l="l" r="r" t="t"/>
                <a:pathLst>
                  <a:path extrusionOk="0" h="703" w="37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5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rect b="b" l="l" r="r" t="t"/>
                <a:pathLst>
                  <a:path extrusionOk="0" h="299" w="13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5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rect b="b" l="l" r="r" t="t"/>
                <a:pathLst>
                  <a:path extrusionOk="0" h="606" w="25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5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rect b="b" l="l" r="r" t="t"/>
                <a:pathLst>
                  <a:path extrusionOk="0" h="239" w="13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5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rect b="b" l="l" r="r" t="t"/>
                <a:pathLst>
                  <a:path extrusionOk="0" h="704" w="37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5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rect b="b" l="l" r="r" t="t"/>
                <a:pathLst>
                  <a:path extrusionOk="0" h="751" w="37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5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rect b="b" l="l" r="r" t="t"/>
                <a:pathLst>
                  <a:path extrusionOk="0" h="751" w="36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5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rect b="b" l="l" r="r" t="t"/>
                <a:pathLst>
                  <a:path extrusionOk="0" h="298" w="13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5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rect b="b" l="l" r="r" t="t"/>
                <a:pathLst>
                  <a:path extrusionOk="0" h="680" w="37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5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rect b="b" l="l" r="r" t="t"/>
                <a:pathLst>
                  <a:path extrusionOk="0" h="668" w="37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5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rect b="b" l="l" r="r" t="t"/>
                <a:pathLst>
                  <a:path extrusionOk="0" h="358" w="25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5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rect b="b" l="l" r="r" t="t"/>
                <a:pathLst>
                  <a:path extrusionOk="0" h="644" w="37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5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rect b="b" l="l" r="r" t="t"/>
                <a:pathLst>
                  <a:path extrusionOk="0" h="155" w="36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5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rect b="b" l="l" r="r" t="t"/>
                <a:pathLst>
                  <a:path extrusionOk="0" h="180" w="25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5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rect b="b" l="l" r="r" t="t"/>
                <a:pathLst>
                  <a:path extrusionOk="0" h="644" w="36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5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rect b="b" l="l" r="r" t="t"/>
                <a:pathLst>
                  <a:path extrusionOk="0" h="144" w="37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5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rect b="b" l="l" r="r" t="t"/>
                <a:pathLst>
                  <a:path extrusionOk="0" h="727" w="37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5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rect b="b" l="l" r="r" t="t"/>
                <a:pathLst>
                  <a:path extrusionOk="0" h="668" w="36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5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rect b="b" l="l" r="r" t="t"/>
                <a:pathLst>
                  <a:path extrusionOk="0" h="703" w="37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5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rect b="b" l="l" r="r" t="t"/>
                <a:pathLst>
                  <a:path extrusionOk="0" h="310" w="13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5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rect b="b" l="l" r="r" t="t"/>
                <a:pathLst>
                  <a:path extrusionOk="0" h="104586" w="35077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5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rect b="b" l="l" r="r" t="t"/>
                <a:pathLst>
                  <a:path extrusionOk="0" h="56520" w="19813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5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rect b="b" l="l" r="r" t="t"/>
                <a:pathLst>
                  <a:path extrusionOk="0" h="2843" w="13976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4" name="Google Shape;224;p25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25" name="Google Shape;225;p25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rect b="b" l="l" r="r" t="t"/>
                <a:pathLst>
                  <a:path extrusionOk="0" h="137530" w="40589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5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rect b="b" l="l" r="r" t="t"/>
                <a:pathLst>
                  <a:path extrusionOk="0" h="75963" w="2042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5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rect b="b" l="l" r="r" t="t"/>
                <a:pathLst>
                  <a:path extrusionOk="0" h="8570" w="20933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25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29" name="Google Shape;229;p25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rect b="b" l="l" r="r" t="t"/>
                <a:pathLst>
                  <a:path extrusionOk="0" h="27783" w="18824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5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rect b="b" l="l" r="r" t="t"/>
                <a:pathLst>
                  <a:path extrusionOk="0" h="17739" w="12372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5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rect b="b" l="l" r="r" t="t"/>
                <a:pathLst>
                  <a:path extrusionOk="0" h="74141" w="18111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5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rect b="b" l="l" r="r" t="t"/>
                <a:pathLst>
                  <a:path extrusionOk="0" h="5823" w="13681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5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rect b="b" l="l" r="r" t="t"/>
                <a:pathLst>
                  <a:path extrusionOk="0" h="16762" w="12455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5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rect b="b" l="l" r="r" t="t"/>
                <a:pathLst>
                  <a:path extrusionOk="0" h="15529" w="13943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5" name="Google Shape;235;p25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36" name="Google Shape;236;p25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rect b="b" l="l" r="r" t="t"/>
                <a:pathLst>
                  <a:path extrusionOk="0" h="148246" w="46149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5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rect b="b" l="l" r="r" t="t"/>
                <a:pathLst>
                  <a:path extrusionOk="0" h="85904" w="25444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5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rect b="b" l="l" r="r" t="t"/>
                <a:pathLst>
                  <a:path extrusionOk="0" h="3678" w="18078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5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rect b="b" l="l" r="r" t="t"/>
                <a:pathLst>
                  <a:path extrusionOk="0" h="148246" w="46149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5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rect b="b" l="l" r="r" t="t"/>
                <a:pathLst>
                  <a:path extrusionOk="0" h="85904" w="25444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5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rect b="b" l="l" r="r" t="t"/>
                <a:pathLst>
                  <a:path extrusionOk="0" h="3678" w="18078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2" name="Google Shape;242;p25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3" name="Google Shape;243;p25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rect b="b" l="l" r="r" t="t"/>
                <a:pathLst>
                  <a:path extrusionOk="0" h="34083" w="23147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25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rect b="b" l="l" r="r" t="t"/>
                <a:pathLst>
                  <a:path extrusionOk="0" h="21644" w="13931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5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rect b="b" l="l" r="r" t="t"/>
                <a:pathLst>
                  <a:path extrusionOk="0" h="88810" w="23337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5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rect b="b" l="l" r="r" t="t"/>
                <a:pathLst>
                  <a:path extrusionOk="0" h="6597" w="18289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5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rect b="b" l="l" r="r" t="t"/>
                <a:pathLst>
                  <a:path extrusionOk="0" h="20767" w="14634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5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rect b="b" l="l" r="r" t="t"/>
                <a:pathLst>
                  <a:path extrusionOk="0" h="19110" w="17122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9" name="Google Shape;249;p25"/>
          <p:cNvSpPr txBox="1"/>
          <p:nvPr/>
        </p:nvSpPr>
        <p:spPr>
          <a:xfrm>
            <a:off x="1134600" y="3271425"/>
            <a:ext cx="3120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bel"/>
                <a:ea typeface="Abel"/>
                <a:cs typeface="Abel"/>
                <a:sym typeface="Abel"/>
              </a:rPr>
              <a:t>Ms. Wilkes</a:t>
            </a:r>
            <a:endParaRPr sz="1800"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 txBox="1"/>
          <p:nvPr>
            <p:ph type="title"/>
          </p:nvPr>
        </p:nvSpPr>
        <p:spPr>
          <a:xfrm>
            <a:off x="712350" y="992288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8th Grade Courses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7 Courses Total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4"/>
          <p:cNvSpPr txBox="1"/>
          <p:nvPr>
            <p:ph idx="1" type="body"/>
          </p:nvPr>
        </p:nvSpPr>
        <p:spPr>
          <a:xfrm>
            <a:off x="985225" y="1681775"/>
            <a:ext cx="3623700" cy="346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Char char="●"/>
            </a:pPr>
            <a:r>
              <a:rPr b="1" lang="en" sz="1900">
                <a:solidFill>
                  <a:srgbClr val="233A44"/>
                </a:solidFill>
              </a:rPr>
              <a:t>English </a:t>
            </a:r>
            <a:r>
              <a:rPr lang="en" sz="1500">
                <a:solidFill>
                  <a:srgbClr val="233A44"/>
                </a:solidFill>
              </a:rPr>
              <a:t>(regular or intensified)</a:t>
            </a:r>
            <a:endParaRPr sz="1500">
              <a:solidFill>
                <a:srgbClr val="233A44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Char char="●"/>
            </a:pPr>
            <a:r>
              <a:rPr b="1" lang="en" sz="1900">
                <a:solidFill>
                  <a:srgbClr val="233A44"/>
                </a:solidFill>
              </a:rPr>
              <a:t>Science </a:t>
            </a:r>
            <a:r>
              <a:rPr lang="en" sz="1500">
                <a:solidFill>
                  <a:srgbClr val="233A44"/>
                </a:solidFill>
              </a:rPr>
              <a:t>(regular or intensified)</a:t>
            </a:r>
            <a:endParaRPr b="1" sz="1900">
              <a:solidFill>
                <a:srgbClr val="233A44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Char char="●"/>
            </a:pPr>
            <a:r>
              <a:rPr b="1" lang="en" sz="1900">
                <a:solidFill>
                  <a:srgbClr val="233A44"/>
                </a:solidFill>
              </a:rPr>
              <a:t>Word Geography</a:t>
            </a:r>
            <a:r>
              <a:rPr b="1" lang="en" sz="1900">
                <a:solidFill>
                  <a:srgbClr val="233A44"/>
                </a:solidFill>
              </a:rPr>
              <a:t>*</a:t>
            </a:r>
            <a:endParaRPr b="1" sz="1900">
              <a:solidFill>
                <a:srgbClr val="233A44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Char char="●"/>
            </a:pPr>
            <a:r>
              <a:rPr b="1" lang="en" sz="1900">
                <a:solidFill>
                  <a:srgbClr val="233A44"/>
                </a:solidFill>
              </a:rPr>
              <a:t>Math</a:t>
            </a:r>
            <a:endParaRPr b="1" sz="1900">
              <a:solidFill>
                <a:srgbClr val="233A44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●"/>
            </a:pPr>
            <a:r>
              <a:rPr lang="en" sz="1700">
                <a:solidFill>
                  <a:srgbClr val="233A44"/>
                </a:solidFill>
              </a:rPr>
              <a:t>Pre-Algebra for 8</a:t>
            </a:r>
            <a:r>
              <a:rPr baseline="30000" lang="en" sz="1700">
                <a:solidFill>
                  <a:srgbClr val="233A44"/>
                </a:solidFill>
              </a:rPr>
              <a:t>th</a:t>
            </a:r>
            <a:r>
              <a:rPr lang="en" sz="1700">
                <a:solidFill>
                  <a:srgbClr val="233A44"/>
                </a:solidFill>
              </a:rPr>
              <a:t> Graders</a:t>
            </a:r>
            <a:endParaRPr sz="1700">
              <a:solidFill>
                <a:srgbClr val="233A44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●"/>
            </a:pPr>
            <a:r>
              <a:rPr lang="en" sz="1700">
                <a:solidFill>
                  <a:srgbClr val="233A44"/>
                </a:solidFill>
              </a:rPr>
              <a:t>Algebra I*</a:t>
            </a:r>
            <a:endParaRPr sz="1700">
              <a:solidFill>
                <a:srgbClr val="233A44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●"/>
            </a:pPr>
            <a:r>
              <a:rPr lang="en" sz="1700">
                <a:solidFill>
                  <a:srgbClr val="233A44"/>
                </a:solidFill>
              </a:rPr>
              <a:t>Algebra I Intensified*</a:t>
            </a:r>
            <a:endParaRPr sz="1700">
              <a:solidFill>
                <a:srgbClr val="233A44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●"/>
            </a:pPr>
            <a:r>
              <a:rPr lang="en" sz="1700">
                <a:solidFill>
                  <a:srgbClr val="233A44"/>
                </a:solidFill>
              </a:rPr>
              <a:t>Geometry Intensified*</a:t>
            </a:r>
            <a:endParaRPr sz="17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Math recommendations made in the spring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00000"/>
                </a:solidFill>
              </a:rPr>
              <a:t>*high school credit class</a:t>
            </a:r>
            <a:endParaRPr i="1" sz="1000">
              <a:solidFill>
                <a:srgbClr val="000000"/>
              </a:solidFill>
            </a:endParaRPr>
          </a:p>
        </p:txBody>
      </p:sp>
      <p:sp>
        <p:nvSpPr>
          <p:cNvPr id="310" name="Google Shape;310;p34"/>
          <p:cNvSpPr txBox="1"/>
          <p:nvPr>
            <p:ph idx="4294967295" type="body"/>
          </p:nvPr>
        </p:nvSpPr>
        <p:spPr>
          <a:xfrm>
            <a:off x="4807950" y="1757425"/>
            <a:ext cx="4403100" cy="27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Char char="●"/>
            </a:pPr>
            <a:r>
              <a:rPr b="1" lang="en">
                <a:solidFill>
                  <a:srgbClr val="233A44"/>
                </a:solidFill>
              </a:rPr>
              <a:t> Health and P.E. </a:t>
            </a:r>
            <a:endParaRPr b="1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Char char="●"/>
            </a:pPr>
            <a:r>
              <a:rPr b="1" lang="en">
                <a:solidFill>
                  <a:srgbClr val="233A44"/>
                </a:solidFill>
              </a:rPr>
              <a:t> 2 electives</a:t>
            </a:r>
            <a:endParaRPr b="1">
              <a:solidFill>
                <a:srgbClr val="233A44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○"/>
            </a:pPr>
            <a:r>
              <a:rPr lang="en" sz="1700">
                <a:solidFill>
                  <a:srgbClr val="233A44"/>
                </a:solidFill>
              </a:rPr>
              <a:t>2 full year courses</a:t>
            </a:r>
            <a:endParaRPr sz="1700">
              <a:solidFill>
                <a:srgbClr val="233A44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33A44"/>
                </a:solidFill>
              </a:rPr>
              <a:t>OR</a:t>
            </a:r>
            <a:endParaRPr sz="1700">
              <a:solidFill>
                <a:srgbClr val="233A44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○"/>
            </a:pPr>
            <a:r>
              <a:rPr lang="en" sz="1700">
                <a:solidFill>
                  <a:srgbClr val="233A44"/>
                </a:solidFill>
              </a:rPr>
              <a:t>1 full year course + 2 semester courses</a:t>
            </a:r>
            <a:endParaRPr sz="1700">
              <a:solidFill>
                <a:srgbClr val="233A44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33A44"/>
                </a:solidFill>
              </a:rPr>
              <a:t>OR</a:t>
            </a:r>
            <a:endParaRPr sz="1700">
              <a:solidFill>
                <a:srgbClr val="233A44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Char char="○"/>
            </a:pPr>
            <a:r>
              <a:rPr lang="en" sz="1700">
                <a:solidFill>
                  <a:srgbClr val="233A44"/>
                </a:solidFill>
              </a:rPr>
              <a:t>4 semester courses</a:t>
            </a:r>
            <a:endParaRPr sz="17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33A44"/>
                </a:solidFill>
              </a:rPr>
              <a:t> </a:t>
            </a:r>
            <a:endParaRPr b="1" sz="19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* High School Credit Course</a:t>
            </a:r>
            <a:endParaRPr b="1" sz="19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/>
          <p:nvPr>
            <p:ph idx="1" type="body"/>
          </p:nvPr>
        </p:nvSpPr>
        <p:spPr>
          <a:xfrm>
            <a:off x="712350" y="1352900"/>
            <a:ext cx="7569300" cy="32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Math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Pre-Algebra, Algebra, Intensified Algebra, or Intensified Geometry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English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Regular or intensified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Science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Regular or intensified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World Geography</a:t>
            </a:r>
            <a:endParaRPr sz="2000"/>
          </a:p>
        </p:txBody>
      </p:sp>
      <p:sp>
        <p:nvSpPr>
          <p:cNvPr id="316" name="Google Shape;316;p35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Classes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title"/>
          </p:nvPr>
        </p:nvSpPr>
        <p:spPr>
          <a:xfrm>
            <a:off x="712350" y="501109"/>
            <a:ext cx="7719300" cy="82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Year Electives</a:t>
            </a:r>
            <a:endParaRPr sz="2000"/>
          </a:p>
        </p:txBody>
      </p:sp>
      <p:sp>
        <p:nvSpPr>
          <p:cNvPr id="322" name="Google Shape;322;p36"/>
          <p:cNvSpPr txBox="1"/>
          <p:nvPr>
            <p:ph idx="1" type="body"/>
          </p:nvPr>
        </p:nvSpPr>
        <p:spPr>
          <a:xfrm>
            <a:off x="1236300" y="1109450"/>
            <a:ext cx="6671400" cy="3591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World Languages - Level I or II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233A44"/>
                </a:solidFill>
                <a:highlight>
                  <a:srgbClr val="FFE599"/>
                </a:highlight>
              </a:rPr>
              <a:t>*All full-year language courses are high school credit classes.</a:t>
            </a:r>
            <a:endParaRPr sz="2500">
              <a:highlight>
                <a:srgbClr val="FFE599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233A44"/>
                </a:solidFill>
              </a:rPr>
              <a:t>Spanish </a:t>
            </a:r>
            <a:endParaRPr sz="2000">
              <a:solidFill>
                <a:srgbClr val="233A44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233A44"/>
                </a:solidFill>
              </a:rPr>
              <a:t>Spanish for Fluent Speakers </a:t>
            </a:r>
            <a:endParaRPr sz="2000">
              <a:solidFill>
                <a:srgbClr val="233A44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233A44"/>
                </a:solidFill>
              </a:rPr>
              <a:t>French </a:t>
            </a:r>
            <a:endParaRPr sz="2000">
              <a:solidFill>
                <a:srgbClr val="233A44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233A44"/>
                </a:solidFill>
              </a:rPr>
              <a:t>Latin </a:t>
            </a:r>
            <a:endParaRPr sz="2000">
              <a:solidFill>
                <a:srgbClr val="233A44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233A44"/>
                </a:solidFill>
              </a:rPr>
              <a:t>Chinese </a:t>
            </a:r>
            <a:endParaRPr sz="2000">
              <a:solidFill>
                <a:srgbClr val="233A44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233A44"/>
                </a:solidFill>
              </a:rPr>
              <a:t>Arabic </a:t>
            </a:r>
            <a:endParaRPr i="1" sz="20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rgbClr val="233A4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Language Course Info</a:t>
            </a:r>
            <a:endParaRPr/>
          </a:p>
        </p:txBody>
      </p:sp>
      <p:sp>
        <p:nvSpPr>
          <p:cNvPr id="328" name="Google Shape;328;p37"/>
          <p:cNvSpPr txBox="1"/>
          <p:nvPr>
            <p:ph idx="1" type="body"/>
          </p:nvPr>
        </p:nvSpPr>
        <p:spPr>
          <a:xfrm>
            <a:off x="1236300" y="1183125"/>
            <a:ext cx="6671400" cy="3120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Abel"/>
              <a:buChar char="●"/>
            </a:pPr>
            <a:r>
              <a:rPr lang="en" sz="2000">
                <a:solidFill>
                  <a:srgbClr val="233A44"/>
                </a:solidFill>
              </a:rPr>
              <a:t>All full-year language classes are high school credit courses</a:t>
            </a:r>
            <a:endParaRPr sz="2000">
              <a:solidFill>
                <a:srgbClr val="233A44"/>
              </a:solidFill>
            </a:endParaRPr>
          </a:p>
          <a:p>
            <a:pPr indent="-3556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Abel"/>
              <a:buChar char="●"/>
            </a:pPr>
            <a:r>
              <a:rPr lang="en" sz="2000">
                <a:solidFill>
                  <a:srgbClr val="233A44"/>
                </a:solidFill>
              </a:rPr>
              <a:t>The grade and the credit received appear on the high school transcript</a:t>
            </a:r>
            <a:endParaRPr sz="2000">
              <a:solidFill>
                <a:srgbClr val="233A44"/>
              </a:solidFill>
            </a:endParaRPr>
          </a:p>
          <a:p>
            <a:pPr indent="-3556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Abel"/>
              <a:buChar char="●"/>
            </a:pPr>
            <a:r>
              <a:rPr lang="en" sz="2000">
                <a:solidFill>
                  <a:srgbClr val="233A44"/>
                </a:solidFill>
              </a:rPr>
              <a:t>These courses are like core classes with nightly homework, quizzes and tests.</a:t>
            </a:r>
            <a:endParaRPr sz="2000">
              <a:solidFill>
                <a:srgbClr val="233A44"/>
              </a:solidFill>
            </a:endParaRPr>
          </a:p>
          <a:p>
            <a:pPr indent="-3556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Abel"/>
              <a:buChar char="●"/>
            </a:pPr>
            <a:r>
              <a:rPr lang="en" sz="2000">
                <a:solidFill>
                  <a:srgbClr val="233A44"/>
                </a:solidFill>
              </a:rPr>
              <a:t>If students plan to pursue the International Baccalaureate (IB) diploma, they must be in level two of a language in 8</a:t>
            </a:r>
            <a:r>
              <a:rPr baseline="30000" lang="en" sz="2000">
                <a:solidFill>
                  <a:srgbClr val="233A44"/>
                </a:solidFill>
              </a:rPr>
              <a:t>th</a:t>
            </a:r>
            <a:r>
              <a:rPr lang="en" sz="2000">
                <a:solidFill>
                  <a:srgbClr val="233A44"/>
                </a:solidFill>
              </a:rPr>
              <a:t> grade (Spanish II, French II, Chinese II, Arabic II, or Latin II)</a:t>
            </a:r>
            <a:endParaRPr sz="20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Year Electives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233A44"/>
                </a:solidFill>
                <a:latin typeface="Abel"/>
                <a:ea typeface="Abel"/>
                <a:cs typeface="Abel"/>
                <a:sym typeface="Abel"/>
              </a:rPr>
              <a:t>*high school credit course</a:t>
            </a:r>
            <a:endParaRPr/>
          </a:p>
        </p:txBody>
      </p:sp>
      <p:sp>
        <p:nvSpPr>
          <p:cNvPr id="334" name="Google Shape;334;p38"/>
          <p:cNvSpPr txBox="1"/>
          <p:nvPr>
            <p:ph idx="1" type="body"/>
          </p:nvPr>
        </p:nvSpPr>
        <p:spPr>
          <a:xfrm>
            <a:off x="1127675" y="1183200"/>
            <a:ext cx="6671400" cy="3960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233A44"/>
                </a:solidFill>
              </a:rPr>
              <a:t>Technology of Robotic Design*</a:t>
            </a:r>
            <a:endParaRPr sz="2200">
              <a:solidFill>
                <a:srgbClr val="233A44"/>
              </a:solidFill>
            </a:endParaRPr>
          </a:p>
          <a:p>
            <a:pPr indent="-3683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233A44"/>
                </a:solidFill>
              </a:rPr>
              <a:t>Band</a:t>
            </a:r>
            <a:endParaRPr sz="2200">
              <a:solidFill>
                <a:srgbClr val="233A44"/>
              </a:solidFill>
            </a:endParaRPr>
          </a:p>
          <a:p>
            <a:pPr indent="-3683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233A44"/>
                </a:solidFill>
              </a:rPr>
              <a:t>Orchestra</a:t>
            </a:r>
            <a:endParaRPr sz="2200">
              <a:solidFill>
                <a:srgbClr val="233A44"/>
              </a:solidFill>
            </a:endParaRPr>
          </a:p>
          <a:p>
            <a:pPr indent="-3683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233A44"/>
                </a:solidFill>
              </a:rPr>
              <a:t>Chorus</a:t>
            </a:r>
            <a:endParaRPr sz="2200">
              <a:solidFill>
                <a:srgbClr val="233A44"/>
              </a:solidFill>
            </a:endParaRPr>
          </a:p>
          <a:p>
            <a:pPr indent="-3683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233A44"/>
                </a:solidFill>
              </a:rPr>
              <a:t>Yearbook </a:t>
            </a:r>
            <a:r>
              <a:rPr b="1" lang="en" sz="1400">
                <a:solidFill>
                  <a:srgbClr val="434343"/>
                </a:solidFill>
              </a:rPr>
              <a:t>Application required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https://forms.gle/S4R2TSpN4qjo64kZ6</a:t>
            </a:r>
            <a:endParaRPr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Semester </a:t>
            </a:r>
            <a:r>
              <a:rPr lang="en"/>
              <a:t>Electives</a:t>
            </a:r>
            <a:endParaRPr/>
          </a:p>
        </p:txBody>
      </p:sp>
      <p:sp>
        <p:nvSpPr>
          <p:cNvPr id="340" name="Google Shape;340;p39"/>
          <p:cNvSpPr txBox="1"/>
          <p:nvPr>
            <p:ph idx="1" type="body"/>
          </p:nvPr>
        </p:nvSpPr>
        <p:spPr>
          <a:xfrm>
            <a:off x="1236300" y="1183125"/>
            <a:ext cx="6671400" cy="3120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200"/>
              <a:buFont typeface="Abel"/>
              <a:buChar char="●"/>
            </a:pPr>
            <a:r>
              <a:rPr lang="en" sz="2200">
                <a:solidFill>
                  <a:srgbClr val="233A44"/>
                </a:solidFill>
              </a:rPr>
              <a:t>Visual Arts</a:t>
            </a:r>
            <a:endParaRPr sz="2200">
              <a:solidFill>
                <a:srgbClr val="233A44"/>
              </a:solidFill>
            </a:endParaRPr>
          </a:p>
          <a:p>
            <a:pPr indent="-3683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233A44"/>
                </a:solidFill>
              </a:rPr>
              <a:t>Theater</a:t>
            </a:r>
            <a:endParaRPr sz="2200">
              <a:solidFill>
                <a:srgbClr val="233A44"/>
              </a:solidFill>
            </a:endParaRPr>
          </a:p>
          <a:p>
            <a:pPr indent="-3683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233A44"/>
                </a:solidFill>
              </a:rPr>
              <a:t>Computer &amp; </a:t>
            </a:r>
            <a:r>
              <a:rPr lang="en" sz="2200">
                <a:solidFill>
                  <a:srgbClr val="233A44"/>
                </a:solidFill>
              </a:rPr>
              <a:t>Internet</a:t>
            </a:r>
            <a:r>
              <a:rPr lang="en" sz="2200">
                <a:solidFill>
                  <a:srgbClr val="233A44"/>
                </a:solidFill>
              </a:rPr>
              <a:t> Tech (computer skills)</a:t>
            </a:r>
            <a:endParaRPr sz="2200">
              <a:solidFill>
                <a:srgbClr val="233A44"/>
              </a:solidFill>
            </a:endParaRPr>
          </a:p>
          <a:p>
            <a:pPr indent="-3683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233A44"/>
                </a:solidFill>
              </a:rPr>
              <a:t>Life</a:t>
            </a:r>
            <a:r>
              <a:rPr lang="en" sz="2200">
                <a:solidFill>
                  <a:srgbClr val="233A44"/>
                </a:solidFill>
              </a:rPr>
              <a:t> </a:t>
            </a:r>
            <a:r>
              <a:rPr lang="en" sz="2200">
                <a:solidFill>
                  <a:srgbClr val="233A44"/>
                </a:solidFill>
              </a:rPr>
              <a:t>Management (budgeting, cooking, sewing, etc.)</a:t>
            </a:r>
            <a:endParaRPr sz="2200">
              <a:solidFill>
                <a:srgbClr val="233A44"/>
              </a:solidFill>
            </a:endParaRPr>
          </a:p>
          <a:p>
            <a:pPr indent="-36830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233A44"/>
                </a:solidFill>
              </a:rPr>
              <a:t>Tech Systems (designing, building, evaluating </a:t>
            </a:r>
            <a:r>
              <a:rPr lang="en" sz="2200">
                <a:solidFill>
                  <a:srgbClr val="233A44"/>
                </a:solidFill>
              </a:rPr>
              <a:t>engineering</a:t>
            </a:r>
            <a:r>
              <a:rPr lang="en" sz="2200">
                <a:solidFill>
                  <a:srgbClr val="233A44"/>
                </a:solidFill>
              </a:rPr>
              <a:t> systems)</a:t>
            </a:r>
            <a:endParaRPr sz="22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"/>
          <p:cNvSpPr txBox="1"/>
          <p:nvPr>
            <p:ph idx="1" type="body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Reading Strategies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Math Strategies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Instructional Studies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46" name="Google Shape;346;p40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Electives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Offered by Staff Recommendation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Request Forms</a:t>
            </a:r>
            <a:endParaRPr/>
          </a:p>
        </p:txBody>
      </p:sp>
      <p:sp>
        <p:nvSpPr>
          <p:cNvPr id="352" name="Google Shape;352;p41"/>
          <p:cNvSpPr txBox="1"/>
          <p:nvPr>
            <p:ph idx="1" type="body"/>
          </p:nvPr>
        </p:nvSpPr>
        <p:spPr>
          <a:xfrm>
            <a:off x="1236300" y="1183125"/>
            <a:ext cx="6671400" cy="3120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300"/>
              <a:buFont typeface="Abel"/>
              <a:buChar char="●"/>
            </a:pPr>
            <a:r>
              <a:rPr lang="en" sz="2300">
                <a:solidFill>
                  <a:srgbClr val="233A44"/>
                </a:solidFill>
              </a:rPr>
              <a:t>CRFs will be on Google Forms (no paper forms)</a:t>
            </a:r>
            <a:endParaRPr sz="2300">
              <a:solidFill>
                <a:srgbClr val="233A44"/>
              </a:solidFill>
            </a:endParaRPr>
          </a:p>
          <a:p>
            <a:pPr indent="-37465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300"/>
              <a:buFont typeface="Arial"/>
              <a:buChar char="●"/>
            </a:pPr>
            <a:r>
              <a:rPr lang="en" sz="2300">
                <a:solidFill>
                  <a:srgbClr val="233A44"/>
                </a:solidFill>
              </a:rPr>
              <a:t>Due Feb. 23rd </a:t>
            </a:r>
            <a:endParaRPr sz="2300">
              <a:solidFill>
                <a:srgbClr val="233A44"/>
              </a:solidFill>
            </a:endParaRPr>
          </a:p>
          <a:p>
            <a:pPr indent="-37465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300"/>
              <a:buFont typeface="Arial"/>
              <a:buChar char="●"/>
            </a:pPr>
            <a:r>
              <a:rPr lang="en" sz="2300">
                <a:solidFill>
                  <a:srgbClr val="233A44"/>
                </a:solidFill>
                <a:highlight>
                  <a:srgbClr val="FFFF00"/>
                </a:highlight>
              </a:rPr>
              <a:t>You </a:t>
            </a:r>
            <a:r>
              <a:rPr b="1" lang="en" sz="2300" u="sng">
                <a:solidFill>
                  <a:srgbClr val="233A44"/>
                </a:solidFill>
                <a:highlight>
                  <a:srgbClr val="FFFF00"/>
                </a:highlight>
              </a:rPr>
              <a:t>MUST</a:t>
            </a:r>
            <a:r>
              <a:rPr b="1" lang="en" sz="2300">
                <a:solidFill>
                  <a:srgbClr val="233A44"/>
                </a:solidFill>
                <a:highlight>
                  <a:srgbClr val="FFFF00"/>
                </a:highlight>
              </a:rPr>
              <a:t> </a:t>
            </a:r>
            <a:r>
              <a:rPr lang="en" sz="2300">
                <a:solidFill>
                  <a:srgbClr val="233A44"/>
                </a:solidFill>
                <a:highlight>
                  <a:srgbClr val="FFFF00"/>
                </a:highlight>
              </a:rPr>
              <a:t>complete this with a parent/guardian!</a:t>
            </a:r>
            <a:endParaRPr sz="2300">
              <a:solidFill>
                <a:srgbClr val="233A44"/>
              </a:solidFill>
              <a:highlight>
                <a:srgbClr val="FFFF00"/>
              </a:highlight>
            </a:endParaRPr>
          </a:p>
          <a:p>
            <a:pPr indent="-37465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300"/>
              <a:buFont typeface="Arial"/>
              <a:buChar char="●"/>
            </a:pPr>
            <a:r>
              <a:rPr lang="en" sz="2300">
                <a:solidFill>
                  <a:srgbClr val="233A44"/>
                </a:solidFill>
              </a:rPr>
              <a:t>Link will be posted on Counseling Canvas homepage</a:t>
            </a:r>
            <a:endParaRPr sz="3100" u="sng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/>
          <p:nvPr>
            <p:ph idx="1" type="body"/>
          </p:nvPr>
        </p:nvSpPr>
        <p:spPr>
          <a:xfrm>
            <a:off x="712350" y="950675"/>
            <a:ext cx="7719300" cy="26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You will have </a:t>
            </a:r>
            <a:r>
              <a:rPr lang="en" sz="2000" u="sng"/>
              <a:t>2 elective periods</a:t>
            </a:r>
            <a:endParaRPr sz="2000" u="sng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You can choose a combination of </a:t>
            </a:r>
            <a:r>
              <a:rPr lang="en" sz="2000" u="sng"/>
              <a:t>full-year</a:t>
            </a:r>
            <a:r>
              <a:rPr lang="en" sz="2000"/>
              <a:t> and </a:t>
            </a:r>
            <a:r>
              <a:rPr lang="en" sz="2000" u="sng"/>
              <a:t>semester</a:t>
            </a:r>
            <a:r>
              <a:rPr lang="en" sz="2000"/>
              <a:t> </a:t>
            </a:r>
            <a:r>
              <a:rPr lang="en" sz="2000"/>
              <a:t>(half-year) </a:t>
            </a:r>
            <a:r>
              <a:rPr lang="en" sz="2000"/>
              <a:t>electives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2"/>
          <p:cNvSpPr txBox="1"/>
          <p:nvPr>
            <p:ph type="title"/>
          </p:nvPr>
        </p:nvSpPr>
        <p:spPr>
          <a:xfrm>
            <a:off x="712350" y="46826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Choose Electives</a:t>
            </a:r>
            <a:endParaRPr/>
          </a:p>
        </p:txBody>
      </p:sp>
      <p:graphicFrame>
        <p:nvGraphicFramePr>
          <p:cNvPr id="359" name="Google Shape;359;p42"/>
          <p:cNvGraphicFramePr/>
          <p:nvPr/>
        </p:nvGraphicFramePr>
        <p:xfrm>
          <a:off x="395175" y="206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{B63998B6-C00A-462E-ADC3-249F8C6B4760}</a:tableStyleId>
              </a:tblPr>
              <a:tblGrid>
                <a:gridCol w="2274225"/>
                <a:gridCol w="2730850"/>
                <a:gridCol w="3348575"/>
              </a:tblGrid>
              <a:tr h="89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Abel"/>
                          <a:ea typeface="Abel"/>
                          <a:cs typeface="Abel"/>
                          <a:sym typeface="Abel"/>
                        </a:rPr>
                        <a:t>Option A: </a:t>
                      </a:r>
                      <a:endParaRPr b="1" sz="17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Abel"/>
                          <a:ea typeface="Abel"/>
                          <a:cs typeface="Abel"/>
                          <a:sym typeface="Abel"/>
                        </a:rPr>
                        <a:t>2 Full-Year Electives</a:t>
                      </a:r>
                      <a:endParaRPr b="1" sz="17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Abel"/>
                          <a:ea typeface="Abel"/>
                          <a:cs typeface="Abel"/>
                          <a:sym typeface="Abel"/>
                        </a:rPr>
                        <a:t>Option B: </a:t>
                      </a:r>
                      <a:endParaRPr b="1" sz="17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Abel"/>
                          <a:ea typeface="Abel"/>
                          <a:cs typeface="Abel"/>
                          <a:sym typeface="Abel"/>
                        </a:rPr>
                        <a:t>1 Full-Year Elective AND</a:t>
                      </a:r>
                      <a:endParaRPr b="1" sz="17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Abel"/>
                          <a:ea typeface="Abel"/>
                          <a:cs typeface="Abel"/>
                          <a:sym typeface="Abel"/>
                        </a:rPr>
                        <a:t>2 Semester Electives</a:t>
                      </a:r>
                      <a:endParaRPr b="1" sz="17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Abel"/>
                          <a:ea typeface="Abel"/>
                          <a:cs typeface="Abel"/>
                          <a:sym typeface="Abel"/>
                        </a:rPr>
                        <a:t>Option C: 4 Semester Electives</a:t>
                      </a:r>
                      <a:endParaRPr b="1" sz="17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169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Example: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bel"/>
                        <a:buChar char="●"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Band (full-year)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bel"/>
                        <a:buChar char="●"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Spanish II (full-year)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Example: 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bel"/>
                        <a:buChar char="●"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French I (full-year)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bel"/>
                        <a:buChar char="●"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Visual Art (semester)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bel"/>
                        <a:buChar char="●"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Drama (semester)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Example: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bel"/>
                        <a:buChar char="●"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Visual Art (semester)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bel"/>
                        <a:buChar char="●"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Drama (semester)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bel"/>
                        <a:buChar char="●"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Life Management (semester)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bel"/>
                        <a:buChar char="●"/>
                      </a:pPr>
                      <a:r>
                        <a:rPr lang="en" sz="1600">
                          <a:latin typeface="Abel"/>
                          <a:ea typeface="Abel"/>
                          <a:cs typeface="Abel"/>
                          <a:sym typeface="Abel"/>
                        </a:rPr>
                        <a:t>Technological Systems (semester)</a:t>
                      </a:r>
                      <a:endParaRPr sz="160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3"/>
          <p:cNvSpPr txBox="1"/>
          <p:nvPr>
            <p:ph idx="1" type="body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3"/>
          <p:cNvSpPr txBox="1"/>
          <p:nvPr>
            <p:ph type="title"/>
          </p:nvPr>
        </p:nvSpPr>
        <p:spPr>
          <a:xfrm>
            <a:off x="712350" y="235583"/>
            <a:ext cx="7719300" cy="7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Request Form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be posted on Canvas!</a:t>
            </a:r>
            <a:endParaRPr/>
          </a:p>
        </p:txBody>
      </p:sp>
      <p:pic>
        <p:nvPicPr>
          <p:cNvPr id="366" name="Google Shape;366;p43"/>
          <p:cNvPicPr preferRelativeResize="0"/>
          <p:nvPr/>
        </p:nvPicPr>
        <p:blipFill rotWithShape="1">
          <a:blip r:embed="rId3">
            <a:alphaModFix/>
          </a:blip>
          <a:srcRect b="58927" l="26230" r="30817" t="16472"/>
          <a:stretch/>
        </p:blipFill>
        <p:spPr>
          <a:xfrm>
            <a:off x="1118050" y="1135625"/>
            <a:ext cx="6907901" cy="380812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3"/>
          <p:cNvSpPr/>
          <p:nvPr/>
        </p:nvSpPr>
        <p:spPr>
          <a:xfrm rot="-1418347">
            <a:off x="7197247" y="3308923"/>
            <a:ext cx="1414055" cy="40704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3"/>
          <p:cNvSpPr/>
          <p:nvPr/>
        </p:nvSpPr>
        <p:spPr>
          <a:xfrm>
            <a:off x="4986450" y="3809125"/>
            <a:ext cx="2571900" cy="482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/>
          <p:nvPr>
            <p:ph idx="1" type="body"/>
          </p:nvPr>
        </p:nvSpPr>
        <p:spPr>
          <a:xfrm>
            <a:off x="712350" y="1352900"/>
            <a:ext cx="7719300" cy="24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500"/>
              <a:buFont typeface="Abel"/>
              <a:buChar char="●"/>
            </a:pPr>
            <a:r>
              <a:rPr lang="en" sz="2500">
                <a:solidFill>
                  <a:srgbClr val="233A44"/>
                </a:solidFill>
              </a:rPr>
              <a:t>High School Graduation Requirements</a:t>
            </a:r>
            <a:endParaRPr sz="2500">
              <a:solidFill>
                <a:srgbClr val="233A44"/>
              </a:solidFill>
            </a:endParaRPr>
          </a:p>
          <a:p>
            <a:pPr indent="-38735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rgbClr val="233A44"/>
                </a:solidFill>
              </a:rPr>
              <a:t>High School Option Programs</a:t>
            </a:r>
            <a:endParaRPr sz="2500">
              <a:solidFill>
                <a:srgbClr val="233A44"/>
              </a:solidFill>
            </a:endParaRPr>
          </a:p>
          <a:p>
            <a:pPr indent="-38735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500"/>
              <a:buFont typeface="Abel"/>
              <a:buChar char="●"/>
            </a:pPr>
            <a:r>
              <a:rPr lang="en" sz="2500">
                <a:solidFill>
                  <a:srgbClr val="233A44"/>
                </a:solidFill>
              </a:rPr>
              <a:t>Academic Plans</a:t>
            </a:r>
            <a:endParaRPr sz="2500">
              <a:solidFill>
                <a:srgbClr val="233A44"/>
              </a:solidFill>
            </a:endParaRPr>
          </a:p>
          <a:p>
            <a:pPr indent="-38735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500"/>
              <a:buFont typeface="Abel"/>
              <a:buChar char="●"/>
            </a:pPr>
            <a:r>
              <a:rPr lang="en" sz="2500">
                <a:solidFill>
                  <a:srgbClr val="233A44"/>
                </a:solidFill>
              </a:rPr>
              <a:t>Courses for Next Year</a:t>
            </a:r>
            <a:endParaRPr sz="2500">
              <a:solidFill>
                <a:srgbClr val="233A44"/>
              </a:solidFill>
            </a:endParaRPr>
          </a:p>
          <a:p>
            <a:pPr indent="-387350" lvl="0" marL="3175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500"/>
              <a:buFont typeface="Abel"/>
              <a:buChar char="●"/>
            </a:pPr>
            <a:r>
              <a:rPr lang="en" sz="2500">
                <a:solidFill>
                  <a:srgbClr val="233A44"/>
                </a:solidFill>
              </a:rPr>
              <a:t>Course Request Forms </a:t>
            </a:r>
            <a:endParaRPr sz="25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55" name="Google Shape;255;p26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/>
          <p:nvPr>
            <p:ph idx="1" type="body"/>
          </p:nvPr>
        </p:nvSpPr>
        <p:spPr>
          <a:xfrm>
            <a:off x="712350" y="3388975"/>
            <a:ext cx="15360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PARENT email address</a:t>
            </a:r>
            <a:endParaRPr b="1"/>
          </a:p>
        </p:txBody>
      </p:sp>
      <p:sp>
        <p:nvSpPr>
          <p:cNvPr id="374" name="Google Shape;374;p44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Elective Course Request Form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highlight>
                  <a:srgbClr val="FFFF00"/>
                </a:highlight>
              </a:rPr>
              <a:t>Insert elective options screenshot</a:t>
            </a:r>
            <a:endParaRPr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375" name="Google Shape;375;p44"/>
          <p:cNvSpPr/>
          <p:nvPr/>
        </p:nvSpPr>
        <p:spPr>
          <a:xfrm rot="10544673">
            <a:off x="4689759" y="1927912"/>
            <a:ext cx="1499935" cy="2954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4"/>
          <p:cNvSpPr/>
          <p:nvPr/>
        </p:nvSpPr>
        <p:spPr>
          <a:xfrm>
            <a:off x="1923101" y="3764075"/>
            <a:ext cx="1985700" cy="34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4"/>
          <p:cNvSpPr txBox="1"/>
          <p:nvPr>
            <p:ph idx="1" type="body"/>
          </p:nvPr>
        </p:nvSpPr>
        <p:spPr>
          <a:xfrm>
            <a:off x="6319225" y="1689675"/>
            <a:ext cx="15360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Complete with a parent/guardian!</a:t>
            </a:r>
            <a:endParaRPr b="1"/>
          </a:p>
        </p:txBody>
      </p:sp>
      <p:pic>
        <p:nvPicPr>
          <p:cNvPr id="378" name="Google Shape;37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175" y="1215225"/>
            <a:ext cx="2681700" cy="22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375" y="2873950"/>
            <a:ext cx="2628701" cy="20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5"/>
          <p:cNvSpPr txBox="1"/>
          <p:nvPr>
            <p:ph idx="1" type="body"/>
          </p:nvPr>
        </p:nvSpPr>
        <p:spPr>
          <a:xfrm>
            <a:off x="712350" y="1195650"/>
            <a:ext cx="3623700" cy="36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Elective Selection Google Form will be posted on the Counseling Canvas page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Google Form is due </a:t>
            </a:r>
            <a:r>
              <a:rPr b="1" lang="en" sz="2000" u="sng">
                <a:highlight>
                  <a:srgbClr val="FFFF00"/>
                </a:highlight>
              </a:rPr>
              <a:t>February 23rd</a:t>
            </a:r>
            <a:endParaRPr b="1" sz="2000" u="sng">
              <a:highlight>
                <a:srgbClr val="FFFF00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Only submit the form </a:t>
            </a:r>
            <a:r>
              <a:rPr b="1" lang="en" sz="2000" u="sng"/>
              <a:t>ONCE</a:t>
            </a:r>
            <a:r>
              <a:rPr lang="en" sz="2000"/>
              <a:t>!! If you need to make changes later, Canvas message me or have your parents email me.</a:t>
            </a:r>
            <a:endParaRPr sz="2000"/>
          </a:p>
        </p:txBody>
      </p:sp>
      <p:sp>
        <p:nvSpPr>
          <p:cNvPr id="385" name="Google Shape;385;p45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Notes</a:t>
            </a:r>
            <a:endParaRPr/>
          </a:p>
        </p:txBody>
      </p:sp>
      <p:pic>
        <p:nvPicPr>
          <p:cNvPr id="386" name="Google Shape;38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425" y="2616375"/>
            <a:ext cx="1654525" cy="16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5"/>
          <p:cNvSpPr txBox="1"/>
          <p:nvPr>
            <p:ph idx="2" type="body"/>
          </p:nvPr>
        </p:nvSpPr>
        <p:spPr>
          <a:xfrm>
            <a:off x="5052850" y="1216825"/>
            <a:ext cx="3623700" cy="33138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Check that you are enrolled in the Counseling Canvas page by scanning this QR code: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6"/>
          <p:cNvSpPr txBox="1"/>
          <p:nvPr>
            <p:ph type="title"/>
          </p:nvPr>
        </p:nvSpPr>
        <p:spPr>
          <a:xfrm>
            <a:off x="980350" y="299425"/>
            <a:ext cx="6867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Ask now or message me on Canvas!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Virginia High School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Graduation Requirements</a:t>
            </a:r>
            <a:endParaRPr/>
          </a:p>
        </p:txBody>
      </p:sp>
      <p:sp>
        <p:nvSpPr>
          <p:cNvPr id="261" name="Google Shape;261;p27"/>
          <p:cNvSpPr txBox="1"/>
          <p:nvPr>
            <p:ph idx="1" type="body"/>
          </p:nvPr>
        </p:nvSpPr>
        <p:spPr>
          <a:xfrm>
            <a:off x="5176225" y="1575500"/>
            <a:ext cx="3473400" cy="3120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/>
              <a:t>Diploma Options</a:t>
            </a:r>
            <a:endParaRPr b="1" sz="18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Standard Diploma:</a:t>
            </a:r>
            <a:endParaRPr b="1"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22 credits total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5 must be “verified”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Advanced Diploma:</a:t>
            </a:r>
            <a:endParaRPr b="1"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26 credits total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5 must be “verified”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62" name="Google Shape;262;p27"/>
          <p:cNvSpPr txBox="1"/>
          <p:nvPr>
            <p:ph idx="4294967295" type="body"/>
          </p:nvPr>
        </p:nvSpPr>
        <p:spPr>
          <a:xfrm>
            <a:off x="1070025" y="1575500"/>
            <a:ext cx="3623700" cy="3120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Vocabulary</a:t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Credit </a:t>
            </a:r>
            <a:r>
              <a:rPr lang="en" sz="1700"/>
              <a:t>: You receive 1 credit for passing a high school level class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Verified credit</a:t>
            </a:r>
            <a:r>
              <a:rPr lang="en" sz="1700"/>
              <a:t>: You receive a verified credit when you pass the high school class AND the SOL for that class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700"/>
              <a:t>Transcript</a:t>
            </a:r>
            <a:r>
              <a:rPr lang="en" sz="1700"/>
              <a:t>: record of your grades, attendance, and test scores</a:t>
            </a:r>
            <a:endParaRPr i="1"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>
            <p:ph idx="1" type="body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Diploma</a:t>
            </a:r>
            <a:endParaRPr/>
          </a:p>
        </p:txBody>
      </p:sp>
      <p:pic>
        <p:nvPicPr>
          <p:cNvPr id="269" name="Google Shape;2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635" y="1143275"/>
            <a:ext cx="8482727" cy="36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/>
          <p:nvPr>
            <p:ph idx="1" type="body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Diploma</a:t>
            </a:r>
            <a:endParaRPr/>
          </a:p>
        </p:txBody>
      </p:sp>
      <p:pic>
        <p:nvPicPr>
          <p:cNvPr id="276" name="Google Shape;2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125" y="1017825"/>
            <a:ext cx="8381750" cy="38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Option Programs</a:t>
            </a:r>
            <a:endParaRPr/>
          </a:p>
        </p:txBody>
      </p:sp>
      <p:sp>
        <p:nvSpPr>
          <p:cNvPr id="282" name="Google Shape;282;p30"/>
          <p:cNvSpPr txBox="1"/>
          <p:nvPr>
            <p:ph idx="1" type="body"/>
          </p:nvPr>
        </p:nvSpPr>
        <p:spPr>
          <a:xfrm>
            <a:off x="955350" y="1337825"/>
            <a:ext cx="6668100" cy="3120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International Baccalaureate (IB)</a:t>
            </a:r>
            <a:endParaRPr b="1" sz="21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Char char="●"/>
            </a:pPr>
            <a:r>
              <a:rPr lang="en" sz="1800">
                <a:solidFill>
                  <a:srgbClr val="233A44"/>
                </a:solidFill>
              </a:rPr>
              <a:t>Internationally recognized program of studies available at W-L with a focus on the global perspective </a:t>
            </a:r>
            <a:endParaRPr sz="1800">
              <a:solidFill>
                <a:srgbClr val="233A4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Char char="●"/>
            </a:pPr>
            <a:r>
              <a:rPr lang="en" sz="1800">
                <a:solidFill>
                  <a:srgbClr val="233A44"/>
                </a:solidFill>
              </a:rPr>
              <a:t>Students who want to transfer submit a pre-IB application during the fall of 8th grade year; no application necessary for W-L students</a:t>
            </a:r>
            <a:endParaRPr sz="1800">
              <a:solidFill>
                <a:srgbClr val="233A4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Char char="●"/>
            </a:pPr>
            <a:r>
              <a:rPr lang="en" sz="1800">
                <a:solidFill>
                  <a:srgbClr val="233A44"/>
                </a:solidFill>
              </a:rPr>
              <a:t>Lottery system</a:t>
            </a:r>
            <a:endParaRPr sz="1800">
              <a:solidFill>
                <a:srgbClr val="233A4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Char char="●"/>
            </a:pPr>
            <a:r>
              <a:rPr lang="en" sz="1800">
                <a:solidFill>
                  <a:srgbClr val="233A44"/>
                </a:solidFill>
              </a:rPr>
              <a:t>Must be in Level II of a language and Algebra I in 8</a:t>
            </a:r>
            <a:r>
              <a:rPr baseline="30000" lang="en" sz="1800">
                <a:solidFill>
                  <a:srgbClr val="233A44"/>
                </a:solidFill>
              </a:rPr>
              <a:t>th</a:t>
            </a:r>
            <a:r>
              <a:rPr lang="en" sz="1800">
                <a:solidFill>
                  <a:srgbClr val="233A44"/>
                </a:solidFill>
              </a:rPr>
              <a:t> grade</a:t>
            </a:r>
            <a:endParaRPr sz="1800">
              <a:solidFill>
                <a:srgbClr val="233A4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Char char="●"/>
            </a:pPr>
            <a:r>
              <a:rPr lang="en">
                <a:solidFill>
                  <a:srgbClr val="233A44"/>
                </a:solidFill>
              </a:rPr>
              <a:t>More info: </a:t>
            </a:r>
            <a:r>
              <a:rPr lang="en" sz="1500" u="sng">
                <a:solidFill>
                  <a:srgbClr val="3D459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https://washingtonlee.apsva.us/international-baccalaureate-program/</a:t>
            </a:r>
            <a:r>
              <a:rPr lang="en" sz="1500">
                <a:solidFill>
                  <a:srgbClr val="233A44"/>
                </a:solidFill>
              </a:rPr>
              <a:t> </a:t>
            </a:r>
            <a:endParaRPr sz="15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800"/>
          </a:p>
        </p:txBody>
      </p:sp>
      <p:pic>
        <p:nvPicPr>
          <p:cNvPr id="283" name="Google Shape;2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1400" y="2280899"/>
            <a:ext cx="1443100" cy="14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Option Programs</a:t>
            </a:r>
            <a:endParaRPr/>
          </a:p>
        </p:txBody>
      </p:sp>
      <p:sp>
        <p:nvSpPr>
          <p:cNvPr id="289" name="Google Shape;289;p31"/>
          <p:cNvSpPr txBox="1"/>
          <p:nvPr>
            <p:ph idx="4294967295" type="body"/>
          </p:nvPr>
        </p:nvSpPr>
        <p:spPr>
          <a:xfrm>
            <a:off x="896850" y="1322375"/>
            <a:ext cx="5698500" cy="3120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Arlington Tech</a:t>
            </a:r>
            <a:endParaRPr b="1" sz="2200"/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233A44"/>
                </a:solidFill>
              </a:rPr>
              <a:t>Rigorous, project-based learning, high school program located at the Career Center for students with focused interest in STEM fields</a:t>
            </a:r>
            <a:endParaRPr sz="1900">
              <a:solidFill>
                <a:srgbClr val="233A44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Char char="●"/>
            </a:pPr>
            <a:r>
              <a:rPr lang="en" sz="1900">
                <a:solidFill>
                  <a:srgbClr val="233A44"/>
                </a:solidFill>
              </a:rPr>
              <a:t>Students apply in the fall of 8th grade</a:t>
            </a:r>
            <a:endParaRPr sz="19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33A44"/>
                </a:solidFill>
              </a:rPr>
              <a:t>More info: </a:t>
            </a:r>
            <a:r>
              <a:rPr lang="en" sz="1900" u="sng">
                <a:solidFill>
                  <a:srgbClr val="3D459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https://careercenter.apsva.us/arlington-tech/</a:t>
            </a:r>
            <a:r>
              <a:rPr lang="en" sz="1900">
                <a:solidFill>
                  <a:srgbClr val="233A44"/>
                </a:solidFill>
              </a:rPr>
              <a:t> </a:t>
            </a:r>
            <a:endParaRPr sz="1600">
              <a:solidFill>
                <a:srgbClr val="233A44"/>
              </a:solidFill>
            </a:endParaRPr>
          </a:p>
        </p:txBody>
      </p:sp>
      <p:pic>
        <p:nvPicPr>
          <p:cNvPr id="290" name="Google Shape;290;p31"/>
          <p:cNvPicPr preferRelativeResize="0"/>
          <p:nvPr/>
        </p:nvPicPr>
        <p:blipFill rotWithShape="1">
          <a:blip r:embed="rId4">
            <a:alphaModFix/>
          </a:blip>
          <a:srcRect b="27824" l="5755" r="4726" t="4360"/>
          <a:stretch/>
        </p:blipFill>
        <p:spPr>
          <a:xfrm>
            <a:off x="6734425" y="2116100"/>
            <a:ext cx="2162450" cy="16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/>
          <p:nvPr>
            <p:ph type="title"/>
          </p:nvPr>
        </p:nvSpPr>
        <p:spPr>
          <a:xfrm>
            <a:off x="712350" y="397638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Option Programs</a:t>
            </a:r>
            <a:endParaRPr/>
          </a:p>
        </p:txBody>
      </p:sp>
      <p:sp>
        <p:nvSpPr>
          <p:cNvPr id="296" name="Google Shape;296;p32"/>
          <p:cNvSpPr txBox="1"/>
          <p:nvPr>
            <p:ph idx="1" type="body"/>
          </p:nvPr>
        </p:nvSpPr>
        <p:spPr>
          <a:xfrm>
            <a:off x="1054500" y="880050"/>
            <a:ext cx="6584100" cy="4040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33A44"/>
                </a:solidFill>
              </a:rPr>
              <a:t>Thomas Jefferson High School for Science and Technology (TJHSST)</a:t>
            </a:r>
            <a:endParaRPr b="1" sz="2000">
              <a:solidFill>
                <a:srgbClr val="233A44"/>
              </a:solidFill>
            </a:endParaRPr>
          </a:p>
          <a:p>
            <a:pPr indent="-336550" lvl="0" marL="685800" rtl="0" algn="l"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700"/>
              <a:buFont typeface="Abel"/>
              <a:buChar char="●"/>
            </a:pPr>
            <a:r>
              <a:rPr lang="en" sz="1700">
                <a:solidFill>
                  <a:srgbClr val="233A44"/>
                </a:solidFill>
              </a:rPr>
              <a:t>FCPS school that provides a comprehensive, rigorous curriculum emphasizing the sciences, mathematics, and technology</a:t>
            </a:r>
            <a:endParaRPr sz="1700">
              <a:solidFill>
                <a:srgbClr val="233A44"/>
              </a:solidFill>
            </a:endParaRPr>
          </a:p>
          <a:p>
            <a:pPr indent="-336550" lvl="0" marL="6858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233A44"/>
                </a:solidFill>
              </a:rPr>
              <a:t>Students apply during 8th grade</a:t>
            </a:r>
            <a:endParaRPr sz="1700">
              <a:solidFill>
                <a:srgbClr val="233A44"/>
              </a:solidFill>
            </a:endParaRPr>
          </a:p>
          <a:p>
            <a:pPr indent="-336550" lvl="0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/>
              <a:t>Students need to take these classes in </a:t>
            </a:r>
            <a:r>
              <a:rPr b="1" lang="en" sz="1700"/>
              <a:t>8th grade</a:t>
            </a:r>
            <a:r>
              <a:rPr lang="en" sz="1700"/>
              <a:t>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</a:pPr>
            <a:r>
              <a:rPr b="1" lang="en" sz="1700"/>
              <a:t>Intensified Algebra or Geometry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</a:pPr>
            <a:r>
              <a:rPr b="1" lang="en" sz="1700"/>
              <a:t>Intensified Science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</a:pPr>
            <a:r>
              <a:rPr b="1" lang="en" sz="1700"/>
              <a:t>Intensified English</a:t>
            </a:r>
            <a:endParaRPr b="1" sz="1700"/>
          </a:p>
          <a:p>
            <a:pPr indent="-336550" lvl="0" marL="6858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233A44"/>
                </a:solidFill>
              </a:rPr>
              <a:t>Need to have a </a:t>
            </a:r>
            <a:r>
              <a:rPr b="1" lang="en" sz="1700">
                <a:solidFill>
                  <a:srgbClr val="233A44"/>
                </a:solidFill>
              </a:rPr>
              <a:t>3.5 GPA or higher (B+ average)</a:t>
            </a:r>
            <a:r>
              <a:rPr lang="en" sz="1700">
                <a:solidFill>
                  <a:srgbClr val="233A44"/>
                </a:solidFill>
              </a:rPr>
              <a:t> in core classes 7th grade and 1st quarter 8th grade</a:t>
            </a:r>
            <a:endParaRPr sz="17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33A44"/>
                </a:solidFill>
              </a:rPr>
              <a:t>More info: </a:t>
            </a:r>
            <a:r>
              <a:rPr lang="en" sz="1700" u="sng">
                <a:solidFill>
                  <a:srgbClr val="3D459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https://www.fcps.edu/registration/thomas-jefferson-admissions</a:t>
            </a:r>
            <a:r>
              <a:rPr lang="en" sz="1700">
                <a:solidFill>
                  <a:srgbClr val="233A44"/>
                </a:solidFill>
              </a:rPr>
              <a:t> 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i="1"/>
          </a:p>
        </p:txBody>
      </p:sp>
      <p:pic>
        <p:nvPicPr>
          <p:cNvPr id="297" name="Google Shape;2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1838" y="2011463"/>
            <a:ext cx="15525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8th Grade Course Information</a:t>
            </a:r>
            <a:endParaRPr/>
          </a:p>
        </p:txBody>
      </p:sp>
      <p:sp>
        <p:nvSpPr>
          <p:cNvPr id="303" name="Google Shape;303;p33"/>
          <p:cNvSpPr txBox="1"/>
          <p:nvPr>
            <p:ph idx="1" type="body"/>
          </p:nvPr>
        </p:nvSpPr>
        <p:spPr>
          <a:xfrm>
            <a:off x="1236300" y="1183125"/>
            <a:ext cx="6671400" cy="3120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Abel"/>
              <a:buChar char="●"/>
            </a:pPr>
            <a:r>
              <a:rPr lang="en" sz="1900">
                <a:solidFill>
                  <a:srgbClr val="233A44"/>
                </a:solidFill>
              </a:rPr>
              <a:t>All core classes must be passed in order to promote to grade 9</a:t>
            </a:r>
            <a:endParaRPr sz="1900">
              <a:solidFill>
                <a:srgbClr val="233A44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Abel"/>
              <a:buChar char="●"/>
            </a:pPr>
            <a:r>
              <a:rPr lang="en" sz="1900">
                <a:solidFill>
                  <a:srgbClr val="233A44"/>
                </a:solidFill>
              </a:rPr>
              <a:t>A grade of high C or higher is generally a good indicator that you are ready to move to the next level of </a:t>
            </a:r>
            <a:r>
              <a:rPr lang="en" sz="1900" u="sng">
                <a:solidFill>
                  <a:srgbClr val="233A44"/>
                </a:solidFill>
              </a:rPr>
              <a:t>math</a:t>
            </a:r>
            <a:r>
              <a:rPr lang="en" sz="1900">
                <a:solidFill>
                  <a:srgbClr val="233A44"/>
                </a:solidFill>
              </a:rPr>
              <a:t> or a </a:t>
            </a:r>
            <a:r>
              <a:rPr lang="en" sz="1900" u="sng">
                <a:solidFill>
                  <a:srgbClr val="233A44"/>
                </a:solidFill>
              </a:rPr>
              <a:t>world language</a:t>
            </a:r>
            <a:endParaRPr sz="1900" u="sng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33A44"/>
                </a:solidFill>
              </a:rPr>
              <a:t>High School Credit Courses:</a:t>
            </a:r>
            <a:endParaRPr sz="1900">
              <a:solidFill>
                <a:srgbClr val="233A44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Abel"/>
              <a:buChar char="●"/>
            </a:pPr>
            <a:r>
              <a:rPr lang="en" sz="1900">
                <a:solidFill>
                  <a:srgbClr val="233A44"/>
                </a:solidFill>
              </a:rPr>
              <a:t>Count toward high school graduation requirements </a:t>
            </a:r>
            <a:endParaRPr sz="1900">
              <a:solidFill>
                <a:srgbClr val="233A44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Abel"/>
              <a:buChar char="●"/>
            </a:pPr>
            <a:r>
              <a:rPr lang="en" sz="1900">
                <a:solidFill>
                  <a:srgbClr val="233A44"/>
                </a:solidFill>
              </a:rPr>
              <a:t>Appear on your high school transcript that is sent with your college applications</a:t>
            </a:r>
            <a:endParaRPr sz="1900">
              <a:solidFill>
                <a:srgbClr val="233A44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900"/>
              <a:buFont typeface="Abel"/>
              <a:buChar char="●"/>
            </a:pPr>
            <a:r>
              <a:rPr lang="en" sz="1900">
                <a:solidFill>
                  <a:srgbClr val="233A44"/>
                </a:solidFill>
              </a:rPr>
              <a:t>Factored into your grade point average (GPA)</a:t>
            </a:r>
            <a:endParaRPr sz="19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