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embeddedFontLst>
    <p:embeddedFont>
      <p:font typeface="Century Schoolbook"/>
      <p:regular r:id="rId31"/>
      <p:bold r:id="rId32"/>
      <p:italic r:id="rId33"/>
      <p:boldItalic r:id="rId34"/>
    </p:embeddedFont>
    <p:embeddedFont>
      <p:font typeface="Abel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hIRKU7p2RS7XV6VVCgCS8lrLtF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8C70F97-5A81-4B44-AAA0-8FF2CCB948FE}">
  <a:tblStyle styleId="{C8C70F97-5A81-4B44-AAA0-8FF2CCB948F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EAEA"/>
          </a:solidFill>
        </a:fill>
      </a:tcStyle>
    </a:wholeTbl>
    <a:band1H>
      <a:tcTxStyle b="off" i="off"/>
      <a:tcStyle>
        <a:fill>
          <a:solidFill>
            <a:srgbClr val="D4D1D4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4D1D4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0B03EAFE-0C11-4063-AB04-4A5DB704097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Schoolbook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CenturySchoolbook-italic.fntdata"/><Relationship Id="rId10" Type="http://schemas.openxmlformats.org/officeDocument/2006/relationships/slide" Target="slides/slide5.xml"/><Relationship Id="rId32" Type="http://schemas.openxmlformats.org/officeDocument/2006/relationships/font" Target="fonts/CenturySchoolbook-bold.fntdata"/><Relationship Id="rId13" Type="http://schemas.openxmlformats.org/officeDocument/2006/relationships/slide" Target="slides/slide8.xml"/><Relationship Id="rId35" Type="http://schemas.openxmlformats.org/officeDocument/2006/relationships/font" Target="fonts/Abel-regular.fntdata"/><Relationship Id="rId12" Type="http://schemas.openxmlformats.org/officeDocument/2006/relationships/slide" Target="slides/slide7.xml"/><Relationship Id="rId34" Type="http://schemas.openxmlformats.org/officeDocument/2006/relationships/font" Target="fonts/CenturySchoolbook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p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5" name="Google Shape;275;p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7"/>
          <p:cNvGrpSpPr/>
          <p:nvPr/>
        </p:nvGrpSpPr>
        <p:grpSpPr>
          <a:xfrm>
            <a:off x="-3175" y="-19050"/>
            <a:ext cx="12201525" cy="6883403"/>
            <a:chOff x="-3175" y="-19050"/>
            <a:chExt cx="12201525" cy="6883403"/>
          </a:xfrm>
        </p:grpSpPr>
        <p:sp>
          <p:nvSpPr>
            <p:cNvPr id="15" name="Google Shape;15;p27"/>
            <p:cNvSpPr/>
            <p:nvPr/>
          </p:nvSpPr>
          <p:spPr>
            <a:xfrm>
              <a:off x="1560513" y="-19050"/>
              <a:ext cx="10028238" cy="6883403"/>
            </a:xfrm>
            <a:custGeom>
              <a:rect b="b" l="l" r="r" t="t"/>
              <a:pathLst>
                <a:path extrusionOk="0" h="2164" w="315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7"/>
            <p:cNvSpPr/>
            <p:nvPr/>
          </p:nvSpPr>
          <p:spPr>
            <a:xfrm>
              <a:off x="0" y="0"/>
              <a:ext cx="11633203" cy="6861178"/>
            </a:xfrm>
            <a:custGeom>
              <a:rect b="b" l="l" r="r" t="t"/>
              <a:pathLst>
                <a:path extrusionOk="0" h="2158" w="3661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7"/>
            <p:cNvSpPr/>
            <p:nvPr/>
          </p:nvSpPr>
          <p:spPr>
            <a:xfrm>
              <a:off x="-3175" y="0"/>
              <a:ext cx="12201525" cy="4895849"/>
            </a:xfrm>
            <a:custGeom>
              <a:rect b="b" l="l" r="r" t="t"/>
              <a:pathLst>
                <a:path extrusionOk="0" h="1540" w="3843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p27"/>
          <p:cNvSpPr txBox="1"/>
          <p:nvPr>
            <p:ph idx="10" type="dt"/>
          </p:nvPr>
        </p:nvSpPr>
        <p:spPr>
          <a:xfrm>
            <a:off x="8973319" y="644252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1" type="ftr"/>
          </p:nvPr>
        </p:nvSpPr>
        <p:spPr>
          <a:xfrm>
            <a:off x="4032210" y="644252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2" type="sldNum"/>
          </p:nvPr>
        </p:nvSpPr>
        <p:spPr>
          <a:xfrm>
            <a:off x="466432" y="6442524"/>
            <a:ext cx="275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1" name="Google Shape;21;p27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2" name="Google Shape;22;p27"/>
            <p:cNvSpPr/>
            <p:nvPr/>
          </p:nvSpPr>
          <p:spPr>
            <a:xfrm>
              <a:off x="7320300" y="467784"/>
              <a:ext cx="4875213" cy="5922963"/>
            </a:xfrm>
            <a:custGeom>
              <a:rect b="b" l="l" r="r" t="t"/>
              <a:pathLst>
                <a:path extrusionOk="0" h="3731" w="307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554952"/>
            </a:solidFill>
            <a:ln>
              <a:noFill/>
            </a:ln>
          </p:spPr>
        </p:sp>
        <p:sp>
          <p:nvSpPr>
            <p:cNvPr id="23" name="Google Shape;23;p27"/>
            <p:cNvSpPr/>
            <p:nvPr/>
          </p:nvSpPr>
          <p:spPr>
            <a:xfrm>
              <a:off x="7505469" y="661988"/>
              <a:ext cx="4686300" cy="5543550"/>
            </a:xfrm>
            <a:custGeom>
              <a:rect b="b" l="l" r="r" t="t"/>
              <a:pathLst>
                <a:path extrusionOk="0" h="3492" w="295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cxnSp>
          <p:nvCxnSpPr>
            <p:cNvPr id="24" name="Google Shape;24;p27"/>
            <p:cNvCxnSpPr/>
            <p:nvPr/>
          </p:nvCxnSpPr>
          <p:spPr>
            <a:xfrm>
              <a:off x="8013399" y="4629095"/>
              <a:ext cx="694800" cy="0"/>
            </a:xfrm>
            <a:prstGeom prst="straightConnector1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5" name="Google Shape;25;p27"/>
          <p:cNvSpPr txBox="1"/>
          <p:nvPr>
            <p:ph type="ctrTitle"/>
          </p:nvPr>
        </p:nvSpPr>
        <p:spPr>
          <a:xfrm>
            <a:off x="7920752" y="1023867"/>
            <a:ext cx="3793800" cy="3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00"/>
              <a:buFont typeface="Century Schoolbook"/>
              <a:buNone/>
              <a:defRPr sz="39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" type="subTitle"/>
          </p:nvPr>
        </p:nvSpPr>
        <p:spPr>
          <a:xfrm>
            <a:off x="7920752" y="4945377"/>
            <a:ext cx="37938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2000"/>
              <a:buNone/>
              <a:defRPr sz="2000"/>
            </a:lvl2pPr>
            <a:lvl3pPr lvl="2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None/>
              <a:defRPr sz="1800"/>
            </a:lvl3pPr>
            <a:lvl4pPr lvl="3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600"/>
              <a:buNone/>
              <a:defRPr sz="1600"/>
            </a:lvl4pPr>
            <a:lvl5pPr lvl="4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600"/>
              <a:buNone/>
              <a:defRPr sz="1600"/>
            </a:lvl5pPr>
            <a:lvl6pPr lvl="5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600"/>
              <a:buNone/>
              <a:defRPr sz="1600"/>
            </a:lvl6pPr>
            <a:lvl7pPr lvl="6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600"/>
              <a:buNone/>
              <a:defRPr sz="1600"/>
            </a:lvl7pPr>
            <a:lvl8pPr lvl="7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600"/>
              <a:buNone/>
              <a:defRPr sz="1600"/>
            </a:lvl8pPr>
            <a:lvl9pPr lvl="8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6"/>
          <p:cNvSpPr txBox="1"/>
          <p:nvPr>
            <p:ph type="title"/>
          </p:nvPr>
        </p:nvSpPr>
        <p:spPr>
          <a:xfrm>
            <a:off x="2806706" y="568345"/>
            <a:ext cx="88977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6"/>
          <p:cNvSpPr txBox="1"/>
          <p:nvPr>
            <p:ph idx="1" type="body"/>
          </p:nvPr>
        </p:nvSpPr>
        <p:spPr>
          <a:xfrm rot="5400000">
            <a:off x="5493222" y="-121051"/>
            <a:ext cx="3651600" cy="8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89" name="Google Shape;89;p36"/>
          <p:cNvSpPr txBox="1"/>
          <p:nvPr>
            <p:ph idx="10" type="dt"/>
          </p:nvPr>
        </p:nvSpPr>
        <p:spPr>
          <a:xfrm>
            <a:off x="8961071" y="629661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6"/>
          <p:cNvSpPr txBox="1"/>
          <p:nvPr>
            <p:ph idx="11" type="ftr"/>
          </p:nvPr>
        </p:nvSpPr>
        <p:spPr>
          <a:xfrm>
            <a:off x="2933699" y="6296615"/>
            <a:ext cx="566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6"/>
          <p:cNvSpPr txBox="1"/>
          <p:nvPr>
            <p:ph idx="12" type="sldNum"/>
          </p:nvPr>
        </p:nvSpPr>
        <p:spPr>
          <a:xfrm>
            <a:off x="512999" y="723328"/>
            <a:ext cx="18843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showMasterSp="0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7"/>
          <p:cNvSpPr/>
          <p:nvPr/>
        </p:nvSpPr>
        <p:spPr>
          <a:xfrm>
            <a:off x="0" y="0"/>
            <a:ext cx="11718924" cy="6861178"/>
          </a:xfrm>
          <a:custGeom>
            <a:rect b="b" l="l" r="r" t="t"/>
            <a:pathLst>
              <a:path extrusionOk="0" h="2158" w="368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rgbClr val="F1CFC1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7"/>
          <p:cNvSpPr txBox="1"/>
          <p:nvPr>
            <p:ph type="title"/>
          </p:nvPr>
        </p:nvSpPr>
        <p:spPr>
          <a:xfrm rot="5400000">
            <a:off x="7393741" y="2391187"/>
            <a:ext cx="53400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7"/>
          <p:cNvSpPr txBox="1"/>
          <p:nvPr>
            <p:ph idx="1" type="body"/>
          </p:nvPr>
        </p:nvSpPr>
        <p:spPr>
          <a:xfrm rot="5400000">
            <a:off x="3252227" y="205922"/>
            <a:ext cx="5322600" cy="59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96" name="Google Shape;96;p37"/>
          <p:cNvSpPr txBox="1"/>
          <p:nvPr>
            <p:ph idx="10" type="dt"/>
          </p:nvPr>
        </p:nvSpPr>
        <p:spPr>
          <a:xfrm>
            <a:off x="9277965" y="6296615"/>
            <a:ext cx="250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7"/>
          <p:cNvSpPr txBox="1"/>
          <p:nvPr>
            <p:ph idx="11" type="ftr"/>
          </p:nvPr>
        </p:nvSpPr>
        <p:spPr>
          <a:xfrm>
            <a:off x="2933699" y="6296615"/>
            <a:ext cx="595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7"/>
          <p:cNvSpPr txBox="1"/>
          <p:nvPr>
            <p:ph idx="12" type="sldNum"/>
          </p:nvPr>
        </p:nvSpPr>
        <p:spPr>
          <a:xfrm rot="5400000">
            <a:off x="8734711" y="2853202"/>
            <a:ext cx="53832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" name="Google Shape;99;p37"/>
          <p:cNvCxnSpPr/>
          <p:nvPr/>
        </p:nvCxnSpPr>
        <p:spPr>
          <a:xfrm>
            <a:off x="9111582" y="571502"/>
            <a:ext cx="0" cy="5275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type="tx">
  <p:cSld name="TITLE_AND_BOD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3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p38"/>
          <p:cNvPicPr preferRelativeResize="0"/>
          <p:nvPr/>
        </p:nvPicPr>
        <p:blipFill rotWithShape="1">
          <a:blip r:embed="rId2">
            <a:alphaModFix/>
          </a:blip>
          <a:srcRect b="12418" l="0" r="8087" t="10253"/>
          <a:stretch/>
        </p:blipFill>
        <p:spPr>
          <a:xfrm>
            <a:off x="10640633" y="44494"/>
            <a:ext cx="1489167" cy="149993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8"/>
          <p:cNvSpPr txBox="1"/>
          <p:nvPr/>
        </p:nvSpPr>
        <p:spPr>
          <a:xfrm>
            <a:off x="435076" y="6245316"/>
            <a:ext cx="7926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Swanson PTA 2/2/23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p38"/>
          <p:cNvCxnSpPr/>
          <p:nvPr/>
        </p:nvCxnSpPr>
        <p:spPr>
          <a:xfrm flipH="1" rot="10800000">
            <a:off x="509133" y="6276900"/>
            <a:ext cx="11417700" cy="25500"/>
          </a:xfrm>
          <a:prstGeom prst="straightConnector1">
            <a:avLst/>
          </a:prstGeom>
          <a:noFill/>
          <a:ln cap="flat" cmpd="sng" w="1905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2806706" y="568345"/>
            <a:ext cx="88977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body"/>
          </p:nvPr>
        </p:nvSpPr>
        <p:spPr>
          <a:xfrm>
            <a:off x="2933700" y="2438400"/>
            <a:ext cx="8770500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0" type="dt"/>
          </p:nvPr>
        </p:nvSpPr>
        <p:spPr>
          <a:xfrm>
            <a:off x="8961071" y="629661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1" type="ftr"/>
          </p:nvPr>
        </p:nvSpPr>
        <p:spPr>
          <a:xfrm>
            <a:off x="2933699" y="6296615"/>
            <a:ext cx="566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2" type="sldNum"/>
          </p:nvPr>
        </p:nvSpPr>
        <p:spPr>
          <a:xfrm>
            <a:off x="512999" y="723328"/>
            <a:ext cx="18843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bg>
      <p:bgPr>
        <a:solidFill>
          <a:schemeClr val="accen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/>
          <p:nvPr/>
        </p:nvSpPr>
        <p:spPr>
          <a:xfrm>
            <a:off x="-3175" y="-12700"/>
            <a:ext cx="12204700" cy="6872289"/>
          </a:xfrm>
          <a:custGeom>
            <a:rect b="b" l="l" r="r" t="t"/>
            <a:pathLst>
              <a:path extrusionOk="0" h="2163" w="3844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rgbClr val="5549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p29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36" name="Google Shape;36;p29"/>
            <p:cNvSpPr/>
            <p:nvPr/>
          </p:nvSpPr>
          <p:spPr>
            <a:xfrm>
              <a:off x="2452688" y="1262063"/>
              <a:ext cx="7286625" cy="4333875"/>
            </a:xfrm>
            <a:custGeom>
              <a:rect b="b" l="l" r="r" t="t"/>
              <a:pathLst>
                <a:path extrusionOk="0" h="2730" w="459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7" name="Google Shape;37;p29"/>
            <p:cNvSpPr/>
            <p:nvPr/>
          </p:nvSpPr>
          <p:spPr>
            <a:xfrm>
              <a:off x="2643188" y="1452563"/>
              <a:ext cx="6905625" cy="3952875"/>
            </a:xfrm>
            <a:custGeom>
              <a:rect b="b" l="l" r="r" t="t"/>
              <a:pathLst>
                <a:path extrusionOk="0" h="2490" w="435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cxnSp>
          <p:nvCxnSpPr>
            <p:cNvPr id="38" name="Google Shape;38;p29"/>
            <p:cNvCxnSpPr/>
            <p:nvPr/>
          </p:nvCxnSpPr>
          <p:spPr>
            <a:xfrm>
              <a:off x="5410200" y="3862794"/>
              <a:ext cx="1371600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9" name="Google Shape;39;p29"/>
          <p:cNvSpPr txBox="1"/>
          <p:nvPr>
            <p:ph idx="10" type="dt"/>
          </p:nvPr>
        </p:nvSpPr>
        <p:spPr>
          <a:xfrm>
            <a:off x="8984743" y="629673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1" type="ftr"/>
          </p:nvPr>
        </p:nvSpPr>
        <p:spPr>
          <a:xfrm>
            <a:off x="4040910" y="62967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12" type="sldNum"/>
          </p:nvPr>
        </p:nvSpPr>
        <p:spPr>
          <a:xfrm>
            <a:off x="464076" y="6296730"/>
            <a:ext cx="278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29"/>
          <p:cNvSpPr txBox="1"/>
          <p:nvPr>
            <p:ph type="title"/>
          </p:nvPr>
        </p:nvSpPr>
        <p:spPr>
          <a:xfrm>
            <a:off x="3162301" y="1830579"/>
            <a:ext cx="5859600" cy="18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3900"/>
              <a:buFont typeface="Century Schoolbook"/>
              <a:buNone/>
              <a:defRPr sz="3900">
                <a:solidFill>
                  <a:srgbClr val="5B4A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" type="body"/>
          </p:nvPr>
        </p:nvSpPr>
        <p:spPr>
          <a:xfrm>
            <a:off x="3814584" y="4176131"/>
            <a:ext cx="45666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2000"/>
              <a:buNone/>
              <a:defRPr sz="2000">
                <a:solidFill>
                  <a:srgbClr val="5B4A5B"/>
                </a:solidFill>
              </a:defRPr>
            </a:lvl1pPr>
            <a:lvl2pPr indent="-2286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type="title"/>
          </p:nvPr>
        </p:nvSpPr>
        <p:spPr>
          <a:xfrm>
            <a:off x="2806706" y="568345"/>
            <a:ext cx="88977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" type="body"/>
          </p:nvPr>
        </p:nvSpPr>
        <p:spPr>
          <a:xfrm>
            <a:off x="2933699" y="2438399"/>
            <a:ext cx="4160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2" type="body"/>
          </p:nvPr>
        </p:nvSpPr>
        <p:spPr>
          <a:xfrm>
            <a:off x="7543751" y="2438399"/>
            <a:ext cx="4160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0" type="dt"/>
          </p:nvPr>
        </p:nvSpPr>
        <p:spPr>
          <a:xfrm>
            <a:off x="8961071" y="629661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1" type="ftr"/>
          </p:nvPr>
        </p:nvSpPr>
        <p:spPr>
          <a:xfrm>
            <a:off x="2933699" y="6296615"/>
            <a:ext cx="566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2" type="sldNum"/>
          </p:nvPr>
        </p:nvSpPr>
        <p:spPr>
          <a:xfrm>
            <a:off x="512999" y="723328"/>
            <a:ext cx="18843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/>
          <p:nvPr>
            <p:ph type="title"/>
          </p:nvPr>
        </p:nvSpPr>
        <p:spPr>
          <a:xfrm>
            <a:off x="2805784" y="566928"/>
            <a:ext cx="88986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" type="body"/>
          </p:nvPr>
        </p:nvSpPr>
        <p:spPr>
          <a:xfrm>
            <a:off x="2933699" y="2456408"/>
            <a:ext cx="4160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9000"/>
              </a:lnSpc>
              <a:spcBef>
                <a:spcPts val="93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31"/>
          <p:cNvSpPr txBox="1"/>
          <p:nvPr>
            <p:ph idx="2" type="body"/>
          </p:nvPr>
        </p:nvSpPr>
        <p:spPr>
          <a:xfrm>
            <a:off x="2933699" y="3316639"/>
            <a:ext cx="4160400" cy="27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3" type="body"/>
          </p:nvPr>
        </p:nvSpPr>
        <p:spPr>
          <a:xfrm>
            <a:off x="7543751" y="2456408"/>
            <a:ext cx="4160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9000"/>
              </a:lnSpc>
              <a:spcBef>
                <a:spcPts val="93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31"/>
          <p:cNvSpPr txBox="1"/>
          <p:nvPr>
            <p:ph idx="4" type="body"/>
          </p:nvPr>
        </p:nvSpPr>
        <p:spPr>
          <a:xfrm>
            <a:off x="7543751" y="3316639"/>
            <a:ext cx="4160400" cy="27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0" type="dt"/>
          </p:nvPr>
        </p:nvSpPr>
        <p:spPr>
          <a:xfrm>
            <a:off x="8961071" y="629661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idx="11" type="ftr"/>
          </p:nvPr>
        </p:nvSpPr>
        <p:spPr>
          <a:xfrm>
            <a:off x="2933699" y="6296615"/>
            <a:ext cx="566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2" type="sldNum"/>
          </p:nvPr>
        </p:nvSpPr>
        <p:spPr>
          <a:xfrm>
            <a:off x="512999" y="723328"/>
            <a:ext cx="18843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 txBox="1"/>
          <p:nvPr>
            <p:ph type="title"/>
          </p:nvPr>
        </p:nvSpPr>
        <p:spPr>
          <a:xfrm>
            <a:off x="2806706" y="568345"/>
            <a:ext cx="88977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2"/>
          <p:cNvSpPr txBox="1"/>
          <p:nvPr>
            <p:ph idx="10" type="dt"/>
          </p:nvPr>
        </p:nvSpPr>
        <p:spPr>
          <a:xfrm>
            <a:off x="8961071" y="629661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1" type="ftr"/>
          </p:nvPr>
        </p:nvSpPr>
        <p:spPr>
          <a:xfrm>
            <a:off x="2933699" y="6296615"/>
            <a:ext cx="566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2" type="sldNum"/>
          </p:nvPr>
        </p:nvSpPr>
        <p:spPr>
          <a:xfrm>
            <a:off x="512999" y="723328"/>
            <a:ext cx="18843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bg>
      <p:bgPr>
        <a:solidFill>
          <a:schemeClr val="lt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/>
          <p:nvPr/>
        </p:nvSpPr>
        <p:spPr>
          <a:xfrm>
            <a:off x="0" y="0"/>
            <a:ext cx="11718924" cy="6861178"/>
          </a:xfrm>
          <a:custGeom>
            <a:rect b="b" l="l" r="r" t="t"/>
            <a:pathLst>
              <a:path extrusionOk="0" h="2158" w="368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rgbClr val="F1CFC1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3"/>
          <p:cNvSpPr txBox="1"/>
          <p:nvPr>
            <p:ph idx="10" type="dt"/>
          </p:nvPr>
        </p:nvSpPr>
        <p:spPr>
          <a:xfrm>
            <a:off x="8961071" y="629661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3"/>
          <p:cNvSpPr txBox="1"/>
          <p:nvPr>
            <p:ph idx="11" type="ftr"/>
          </p:nvPr>
        </p:nvSpPr>
        <p:spPr>
          <a:xfrm>
            <a:off x="2933699" y="6296615"/>
            <a:ext cx="566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3"/>
          <p:cNvSpPr txBox="1"/>
          <p:nvPr>
            <p:ph idx="12" type="sldNum"/>
          </p:nvPr>
        </p:nvSpPr>
        <p:spPr>
          <a:xfrm>
            <a:off x="512999" y="723328"/>
            <a:ext cx="18843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showMasterSp="0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4"/>
          <p:cNvSpPr/>
          <p:nvPr/>
        </p:nvSpPr>
        <p:spPr>
          <a:xfrm>
            <a:off x="389282" y="1"/>
            <a:ext cx="11520785" cy="6864102"/>
          </a:xfrm>
          <a:custGeom>
            <a:rect b="b" l="l" r="r" t="t"/>
            <a:pathLst>
              <a:path extrusionOk="0" h="2160" w="3627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rgbClr val="F1CFC1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4"/>
          <p:cNvSpPr txBox="1"/>
          <p:nvPr>
            <p:ph type="title"/>
          </p:nvPr>
        </p:nvSpPr>
        <p:spPr>
          <a:xfrm>
            <a:off x="8476488" y="1503907"/>
            <a:ext cx="3227700" cy="16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3400"/>
              <a:buFont typeface="Century Schoolbook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" type="body"/>
          </p:nvPr>
        </p:nvSpPr>
        <p:spPr>
          <a:xfrm>
            <a:off x="487730" y="441414"/>
            <a:ext cx="7596900" cy="56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2000"/>
              <a:buChar char="–"/>
              <a:defRPr sz="2000"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Char char="–"/>
              <a:defRPr sz="1800"/>
            </a:lvl2pPr>
            <a:lvl3pPr indent="-3302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600"/>
              <a:buChar char="–"/>
              <a:defRPr sz="1600"/>
            </a:lvl3pPr>
            <a:lvl4pPr indent="-3175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400"/>
              <a:buChar char="–"/>
              <a:defRPr sz="1400"/>
            </a:lvl5pPr>
            <a:lvl6pPr indent="-3175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400"/>
              <a:buChar char="–"/>
              <a:defRPr sz="1400"/>
            </a:lvl6pPr>
            <a:lvl7pPr indent="-3175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400"/>
              <a:buChar char="–"/>
              <a:defRPr sz="1400"/>
            </a:lvl7pPr>
            <a:lvl8pPr indent="-3175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400"/>
              <a:buChar char="–"/>
              <a:defRPr sz="1400"/>
            </a:lvl8pPr>
            <a:lvl9pPr indent="-3175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400"/>
              <a:buChar char="–"/>
              <a:defRPr sz="1400"/>
            </a:lvl9pPr>
          </a:lstStyle>
          <a:p/>
        </p:txBody>
      </p:sp>
      <p:sp>
        <p:nvSpPr>
          <p:cNvPr id="74" name="Google Shape;74;p34"/>
          <p:cNvSpPr txBox="1"/>
          <p:nvPr>
            <p:ph idx="2" type="body"/>
          </p:nvPr>
        </p:nvSpPr>
        <p:spPr>
          <a:xfrm>
            <a:off x="8476488" y="3223803"/>
            <a:ext cx="3227700" cy="28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1000"/>
              </a:lnSpc>
              <a:spcBef>
                <a:spcPts val="1400"/>
              </a:spcBef>
              <a:spcAft>
                <a:spcPts val="0"/>
              </a:spcAft>
              <a:buClr>
                <a:srgbClr val="5B4A5B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34"/>
          <p:cNvSpPr txBox="1"/>
          <p:nvPr>
            <p:ph idx="10" type="dt"/>
          </p:nvPr>
        </p:nvSpPr>
        <p:spPr>
          <a:xfrm>
            <a:off x="8476555" y="6286500"/>
            <a:ext cx="32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1" type="ftr"/>
          </p:nvPr>
        </p:nvSpPr>
        <p:spPr>
          <a:xfrm>
            <a:off x="487730" y="6286500"/>
            <a:ext cx="7596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2" type="sldNum"/>
          </p:nvPr>
        </p:nvSpPr>
        <p:spPr>
          <a:xfrm>
            <a:off x="8476488" y="373604"/>
            <a:ext cx="3227700" cy="8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/>
          <p:nvPr/>
        </p:nvSpPr>
        <p:spPr>
          <a:xfrm>
            <a:off x="389282" y="1"/>
            <a:ext cx="11520785" cy="6864102"/>
          </a:xfrm>
          <a:custGeom>
            <a:rect b="b" l="l" r="r" t="t"/>
            <a:pathLst>
              <a:path extrusionOk="0" h="2160" w="3627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rgbClr val="F1CFC1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5"/>
          <p:cNvSpPr txBox="1"/>
          <p:nvPr>
            <p:ph type="title"/>
          </p:nvPr>
        </p:nvSpPr>
        <p:spPr>
          <a:xfrm>
            <a:off x="8476488" y="1503910"/>
            <a:ext cx="3230700" cy="16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3400"/>
              <a:buFont typeface="Century Schoolbook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5"/>
          <p:cNvSpPr/>
          <p:nvPr>
            <p:ph idx="2" type="pic"/>
          </p:nvPr>
        </p:nvSpPr>
        <p:spPr>
          <a:xfrm>
            <a:off x="0" y="0"/>
            <a:ext cx="8102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35"/>
          <p:cNvSpPr txBox="1"/>
          <p:nvPr>
            <p:ph idx="1" type="body"/>
          </p:nvPr>
        </p:nvSpPr>
        <p:spPr>
          <a:xfrm>
            <a:off x="8476488" y="3223806"/>
            <a:ext cx="3227700" cy="28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1000"/>
              </a:lnSpc>
              <a:spcBef>
                <a:spcPts val="1400"/>
              </a:spcBef>
              <a:spcAft>
                <a:spcPts val="0"/>
              </a:spcAft>
              <a:buClr>
                <a:srgbClr val="5B4A5B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35"/>
          <p:cNvSpPr txBox="1"/>
          <p:nvPr>
            <p:ph idx="10" type="dt"/>
          </p:nvPr>
        </p:nvSpPr>
        <p:spPr>
          <a:xfrm>
            <a:off x="8476488" y="6291072"/>
            <a:ext cx="32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5"/>
          <p:cNvSpPr txBox="1"/>
          <p:nvPr>
            <p:ph idx="11" type="ftr"/>
          </p:nvPr>
        </p:nvSpPr>
        <p:spPr>
          <a:xfrm>
            <a:off x="487731" y="6291072"/>
            <a:ext cx="759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5"/>
          <p:cNvSpPr txBox="1"/>
          <p:nvPr>
            <p:ph idx="12" type="sldNum"/>
          </p:nvPr>
        </p:nvSpPr>
        <p:spPr>
          <a:xfrm>
            <a:off x="8476488" y="373607"/>
            <a:ext cx="3227700" cy="8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0" y="0"/>
            <a:ext cx="11718924" cy="6861178"/>
          </a:xfrm>
          <a:custGeom>
            <a:rect b="b" l="l" r="r" t="t"/>
            <a:pathLst>
              <a:path extrusionOk="0" h="2158" w="368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rgbClr val="F1CFC1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6"/>
          <p:cNvSpPr txBox="1"/>
          <p:nvPr>
            <p:ph type="title"/>
          </p:nvPr>
        </p:nvSpPr>
        <p:spPr>
          <a:xfrm>
            <a:off x="2806706" y="568345"/>
            <a:ext cx="88977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" type="body"/>
          </p:nvPr>
        </p:nvSpPr>
        <p:spPr>
          <a:xfrm>
            <a:off x="2933700" y="2438400"/>
            <a:ext cx="8770500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2000"/>
              <a:buFont typeface="Corbel"/>
              <a:buChar char="–"/>
              <a:defRPr b="0" i="0" sz="2000" u="none" cap="none" strike="noStrike">
                <a:solidFill>
                  <a:srgbClr val="5B4A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5B4A5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600"/>
              <a:buFont typeface="Corbel"/>
              <a:buChar char="–"/>
              <a:defRPr b="0" i="1" sz="1600" u="none" cap="none" strike="noStrike">
                <a:solidFill>
                  <a:srgbClr val="5B4A5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5B4A5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400"/>
              <a:buFont typeface="Corbel"/>
              <a:buChar char="–"/>
              <a:defRPr b="0" i="1" sz="1400" u="none" cap="none" strike="noStrike">
                <a:solidFill>
                  <a:srgbClr val="5B4A5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55495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400"/>
              <a:buFont typeface="Corbel"/>
              <a:buChar char="–"/>
              <a:defRPr b="0" i="1" sz="1400" u="none" cap="none" strike="noStrike">
                <a:solidFill>
                  <a:srgbClr val="55495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55495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54952"/>
              </a:buClr>
              <a:buSzPts val="1400"/>
              <a:buFont typeface="Corbel"/>
              <a:buChar char="–"/>
              <a:defRPr b="0" i="1" sz="1400" u="none" cap="none" strike="noStrike">
                <a:solidFill>
                  <a:srgbClr val="55495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0" type="dt"/>
          </p:nvPr>
        </p:nvSpPr>
        <p:spPr>
          <a:xfrm>
            <a:off x="8961071" y="629661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11" type="ftr"/>
          </p:nvPr>
        </p:nvSpPr>
        <p:spPr>
          <a:xfrm>
            <a:off x="2933699" y="6296615"/>
            <a:ext cx="566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6"/>
          <p:cNvSpPr txBox="1"/>
          <p:nvPr>
            <p:ph idx="12" type="sldNum"/>
          </p:nvPr>
        </p:nvSpPr>
        <p:spPr>
          <a:xfrm>
            <a:off x="512999" y="723328"/>
            <a:ext cx="18843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B4A5B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" name="Google Shape;12;p26"/>
          <p:cNvCxnSpPr/>
          <p:nvPr/>
        </p:nvCxnSpPr>
        <p:spPr>
          <a:xfrm>
            <a:off x="2933700" y="2176009"/>
            <a:ext cx="87705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apsva.us/instruction/curriculum-instruction/program-of-studies/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l.apsva.us/international-baccalaureate-program/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fcps.edu/tjadmissions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hyperlink" Target="mailto:Michelle.wilkes@apsva.us" TargetMode="External"/><Relationship Id="rId5" Type="http://schemas.openxmlformats.org/officeDocument/2006/relationships/hyperlink" Target="mailto:Christine.reardon@apsva.us" TargetMode="External"/><Relationship Id="rId6" Type="http://schemas.openxmlformats.org/officeDocument/2006/relationships/hyperlink" Target="mailto:laura.partridge@apsva.us" TargetMode="External"/><Relationship Id="rId7" Type="http://schemas.openxmlformats.org/officeDocument/2006/relationships/hyperlink" Target="mailto:cynthia.chiu@apsva.us" TargetMode="External"/><Relationship Id="rId8" Type="http://schemas.openxmlformats.org/officeDocument/2006/relationships/hyperlink" Target="mailto:whitney.field@apsva.u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/>
          <p:nvPr>
            <p:ph type="ctrTitle"/>
          </p:nvPr>
        </p:nvSpPr>
        <p:spPr>
          <a:xfrm>
            <a:off x="7920752" y="1023867"/>
            <a:ext cx="3793800" cy="3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Schoolbook"/>
              <a:buNone/>
            </a:pPr>
            <a:r>
              <a:rPr lang="en-US" sz="5400"/>
              <a:t>Rising 7th Grade Academic Planning</a:t>
            </a:r>
            <a:endParaRPr/>
          </a:p>
        </p:txBody>
      </p:sp>
      <p:sp>
        <p:nvSpPr>
          <p:cNvPr id="112" name="Google Shape;112;p1"/>
          <p:cNvSpPr txBox="1"/>
          <p:nvPr>
            <p:ph idx="1" type="subTitle"/>
          </p:nvPr>
        </p:nvSpPr>
        <p:spPr>
          <a:xfrm>
            <a:off x="7920752" y="4945377"/>
            <a:ext cx="37938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66666"/>
              <a:buNone/>
            </a:pPr>
            <a:r>
              <a:rPr lang="en-US" sz="3000"/>
              <a:t>Ms. Wilkes, Ms. Reardon and Mr. Oxley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>
            <p:ph type="title"/>
          </p:nvPr>
        </p:nvSpPr>
        <p:spPr>
          <a:xfrm>
            <a:off x="445950" y="502400"/>
            <a:ext cx="113790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4400"/>
              <a:buFont typeface="Century Schoolbook"/>
              <a:buNone/>
            </a:pPr>
            <a:r>
              <a:rPr lang="en-US"/>
              <a:t>Electives:</a:t>
            </a:r>
            <a:endParaRPr/>
          </a:p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4400"/>
              <a:buFont typeface="Century Schoolbook"/>
              <a:buNone/>
            </a:pPr>
            <a:r>
              <a:rPr lang="en-US"/>
              <a:t>High School Credit Courses (Full Year)</a:t>
            </a:r>
            <a:endParaRPr/>
          </a:p>
        </p:txBody>
      </p:sp>
      <p:sp>
        <p:nvSpPr>
          <p:cNvPr id="171" name="Google Shape;171;p10"/>
          <p:cNvSpPr txBox="1"/>
          <p:nvPr>
            <p:ph idx="1" type="body"/>
          </p:nvPr>
        </p:nvSpPr>
        <p:spPr>
          <a:xfrm>
            <a:off x="2933700" y="2256700"/>
            <a:ext cx="8770500" cy="43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7827" lvl="0" marL="45720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2665"/>
              <a:buChar char="●"/>
            </a:pPr>
            <a:r>
              <a:rPr lang="en-US" sz="2665"/>
              <a:t>Arabic I </a:t>
            </a:r>
            <a:endParaRPr sz="2665"/>
          </a:p>
          <a:p>
            <a:pPr indent="-397827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665"/>
              <a:buChar char="●"/>
            </a:pPr>
            <a:r>
              <a:rPr lang="en-US" sz="2665"/>
              <a:t>Chinese I </a:t>
            </a:r>
            <a:endParaRPr sz="2665"/>
          </a:p>
          <a:p>
            <a:pPr indent="-397827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665"/>
              <a:buChar char="●"/>
            </a:pPr>
            <a:r>
              <a:rPr lang="en-US" sz="2665"/>
              <a:t>French I </a:t>
            </a:r>
            <a:endParaRPr sz="2665"/>
          </a:p>
          <a:p>
            <a:pPr indent="-397827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665"/>
              <a:buChar char="●"/>
            </a:pPr>
            <a:r>
              <a:rPr lang="en-US" sz="2665"/>
              <a:t>Latin I </a:t>
            </a:r>
            <a:endParaRPr sz="2665"/>
          </a:p>
          <a:p>
            <a:pPr indent="-397827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665"/>
              <a:buChar char="●"/>
            </a:pPr>
            <a:r>
              <a:rPr lang="en-US" sz="2665"/>
              <a:t>Spanish I </a:t>
            </a:r>
            <a:endParaRPr sz="2665"/>
          </a:p>
          <a:p>
            <a:pPr indent="-397827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665"/>
              <a:buChar char="●"/>
            </a:pPr>
            <a:r>
              <a:rPr lang="en-US" sz="2665"/>
              <a:t>Spanish for Fluent Speakers I </a:t>
            </a:r>
            <a:endParaRPr sz="2665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>
            <p:ph type="title"/>
          </p:nvPr>
        </p:nvSpPr>
        <p:spPr>
          <a:xfrm>
            <a:off x="445950" y="502400"/>
            <a:ext cx="106395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4400"/>
              <a:buFont typeface="Century Schoolbook"/>
              <a:buNone/>
            </a:pPr>
            <a:r>
              <a:rPr lang="en-US"/>
              <a:t>Electives: Courses Offered by Staff Recommendations or IEP </a:t>
            </a:r>
            <a:endParaRPr/>
          </a:p>
        </p:txBody>
      </p:sp>
      <p:sp>
        <p:nvSpPr>
          <p:cNvPr id="177" name="Google Shape;177;p11"/>
          <p:cNvSpPr txBox="1"/>
          <p:nvPr>
            <p:ph idx="1" type="body"/>
          </p:nvPr>
        </p:nvSpPr>
        <p:spPr>
          <a:xfrm>
            <a:off x="2933700" y="2205525"/>
            <a:ext cx="8770500" cy="43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4177" lvl="0" marL="45720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2765"/>
              <a:buChar char="●"/>
            </a:pPr>
            <a:r>
              <a:rPr lang="en-US" sz="2765"/>
              <a:t>Reading Strategies 7 </a:t>
            </a:r>
            <a:endParaRPr sz="2765"/>
          </a:p>
          <a:p>
            <a:pPr indent="-404177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765"/>
              <a:buChar char="●"/>
            </a:pPr>
            <a:r>
              <a:rPr lang="en-US" sz="2765"/>
              <a:t>Math Strategies 7 </a:t>
            </a:r>
            <a:endParaRPr sz="2765"/>
          </a:p>
          <a:p>
            <a:pPr indent="-404177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765"/>
              <a:buChar char="●"/>
            </a:pPr>
            <a:r>
              <a:rPr lang="en-US" sz="2765"/>
              <a:t>Instructional Studies </a:t>
            </a:r>
            <a:endParaRPr sz="2765"/>
          </a:p>
          <a:p>
            <a:pPr indent="0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765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/>
          <p:nvPr>
            <p:ph type="title"/>
          </p:nvPr>
        </p:nvSpPr>
        <p:spPr>
          <a:xfrm>
            <a:off x="2806706" y="568345"/>
            <a:ext cx="88977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Example Elective Choices</a:t>
            </a:r>
            <a:endParaRPr/>
          </a:p>
        </p:txBody>
      </p:sp>
      <p:sp>
        <p:nvSpPr>
          <p:cNvPr id="183" name="Google Shape;183;p12"/>
          <p:cNvSpPr txBox="1"/>
          <p:nvPr>
            <p:ph idx="1" type="body"/>
          </p:nvPr>
        </p:nvSpPr>
        <p:spPr>
          <a:xfrm>
            <a:off x="2933700" y="2438400"/>
            <a:ext cx="8770500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rPr b="1" lang="en-US" sz="3000"/>
              <a:t>4 semester electives</a:t>
            </a:r>
            <a:endParaRPr b="1" sz="3000"/>
          </a:p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Elective 1</a:t>
            </a:r>
            <a:endParaRPr sz="2400"/>
          </a:p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Elective 2</a:t>
            </a:r>
            <a:endParaRPr sz="2400"/>
          </a:p>
        </p:txBody>
      </p:sp>
      <p:graphicFrame>
        <p:nvGraphicFramePr>
          <p:cNvPr id="184" name="Google Shape;184;p12"/>
          <p:cNvGraphicFramePr/>
          <p:nvPr/>
        </p:nvGraphicFramePr>
        <p:xfrm>
          <a:off x="3540675" y="425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{0B03EAFE-0C11-4063-AB04-4A5DB7040978}</a:tableStyleId>
              </a:tblPr>
              <a:tblGrid>
                <a:gridCol w="3140500"/>
                <a:gridCol w="3140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cap="none" strike="noStrike"/>
                        <a:t>Theater Arts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cap="none" strike="noStrike"/>
                        <a:t>Art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5" name="Google Shape;185;p12"/>
          <p:cNvGraphicFramePr/>
          <p:nvPr/>
        </p:nvGraphicFramePr>
        <p:xfrm>
          <a:off x="3540675" y="569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{0B03EAFE-0C11-4063-AB04-4A5DB7040978}</a:tableStyleId>
              </a:tblPr>
              <a:tblGrid>
                <a:gridCol w="3140500"/>
                <a:gridCol w="3140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cap="none" strike="noStrike"/>
                        <a:t>Digital Input Technologies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cap="none" strike="noStrike"/>
                        <a:t>Teen Living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/>
          <p:nvPr>
            <p:ph type="title"/>
          </p:nvPr>
        </p:nvSpPr>
        <p:spPr>
          <a:xfrm>
            <a:off x="2806706" y="568345"/>
            <a:ext cx="88977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Example Elective Choices</a:t>
            </a:r>
            <a:endParaRPr/>
          </a:p>
        </p:txBody>
      </p:sp>
      <p:sp>
        <p:nvSpPr>
          <p:cNvPr id="191" name="Google Shape;191;p13"/>
          <p:cNvSpPr txBox="1"/>
          <p:nvPr>
            <p:ph idx="1" type="body"/>
          </p:nvPr>
        </p:nvSpPr>
        <p:spPr>
          <a:xfrm>
            <a:off x="2933700" y="2438400"/>
            <a:ext cx="8770500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rPr b="1" lang="en-US" sz="3100"/>
              <a:t>1 full year elective, 2 semester electives</a:t>
            </a:r>
            <a:endParaRPr b="1" sz="3100"/>
          </a:p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rPr lang="en-US" sz="2500"/>
              <a:t>Elective 1</a:t>
            </a:r>
            <a:endParaRPr sz="2500"/>
          </a:p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rPr lang="en-US" sz="2500"/>
              <a:t>Elective 2</a:t>
            </a:r>
            <a:endParaRPr sz="2500"/>
          </a:p>
        </p:txBody>
      </p:sp>
      <p:graphicFrame>
        <p:nvGraphicFramePr>
          <p:cNvPr id="192" name="Google Shape;192;p13"/>
          <p:cNvGraphicFramePr/>
          <p:nvPr/>
        </p:nvGraphicFramePr>
        <p:xfrm>
          <a:off x="3168925" y="589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{0B03EAFE-0C11-4063-AB04-4A5DB7040978}</a:tableStyleId>
              </a:tblPr>
              <a:tblGrid>
                <a:gridCol w="3601025"/>
                <a:gridCol w="3601025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cap="none" strike="noStrike"/>
                        <a:t>Digital Input Technologies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cap="none" strike="noStrike"/>
                        <a:t>Teen Living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3" name="Google Shape;193;p13"/>
          <p:cNvGraphicFramePr/>
          <p:nvPr/>
        </p:nvGraphicFramePr>
        <p:xfrm>
          <a:off x="3113463" y="4420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{0B03EAFE-0C11-4063-AB04-4A5DB7040978}</a:tableStyleId>
              </a:tblPr>
              <a:tblGrid>
                <a:gridCol w="73129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900" u="none" cap="none" strike="noStrike"/>
                        <a:t>Spanish 1</a:t>
                      </a:r>
                      <a:endParaRPr sz="19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/>
          <p:nvPr>
            <p:ph type="title"/>
          </p:nvPr>
        </p:nvSpPr>
        <p:spPr>
          <a:xfrm>
            <a:off x="2806706" y="568345"/>
            <a:ext cx="88977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Example Elective Choices</a:t>
            </a:r>
            <a:endParaRPr/>
          </a:p>
        </p:txBody>
      </p:sp>
      <p:sp>
        <p:nvSpPr>
          <p:cNvPr id="199" name="Google Shape;199;p14"/>
          <p:cNvSpPr txBox="1"/>
          <p:nvPr>
            <p:ph idx="1" type="body"/>
          </p:nvPr>
        </p:nvSpPr>
        <p:spPr>
          <a:xfrm>
            <a:off x="2933700" y="2438400"/>
            <a:ext cx="8770500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rPr b="1" lang="en-US" sz="3000"/>
              <a:t>2 full year electives</a:t>
            </a:r>
            <a:endParaRPr b="1" sz="3000"/>
          </a:p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Elective 1</a:t>
            </a:r>
            <a:endParaRPr sz="2400"/>
          </a:p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Elective 2</a:t>
            </a:r>
            <a:endParaRPr sz="2400"/>
          </a:p>
        </p:txBody>
      </p:sp>
      <p:graphicFrame>
        <p:nvGraphicFramePr>
          <p:cNvPr id="200" name="Google Shape;200;p14"/>
          <p:cNvGraphicFramePr/>
          <p:nvPr/>
        </p:nvGraphicFramePr>
        <p:xfrm>
          <a:off x="3232950" y="420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{0B03EAFE-0C11-4063-AB04-4A5DB7040978}</a:tableStyleId>
              </a:tblPr>
              <a:tblGrid>
                <a:gridCol w="73129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cap="none" strike="noStrike"/>
                        <a:t>Spanish 1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1" name="Google Shape;201;p14"/>
          <p:cNvGraphicFramePr/>
          <p:nvPr/>
        </p:nvGraphicFramePr>
        <p:xfrm>
          <a:off x="3353913" y="569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{0B03EAFE-0C11-4063-AB04-4A5DB7040978}</a:tableStyleId>
              </a:tblPr>
              <a:tblGrid>
                <a:gridCol w="73129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cap="none" strike="noStrike"/>
                        <a:t>Band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 txBox="1"/>
          <p:nvPr>
            <p:ph type="title"/>
          </p:nvPr>
        </p:nvSpPr>
        <p:spPr>
          <a:xfrm>
            <a:off x="2771375" y="1830575"/>
            <a:ext cx="6767400" cy="18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509"/>
              <a:t>Find all course descriptions in the 24-25 Program of Studies</a:t>
            </a:r>
            <a:endParaRPr sz="3509"/>
          </a:p>
        </p:txBody>
      </p:sp>
      <p:sp>
        <p:nvSpPr>
          <p:cNvPr id="207" name="Google Shape;207;p15"/>
          <p:cNvSpPr txBox="1"/>
          <p:nvPr>
            <p:ph idx="1" type="body"/>
          </p:nvPr>
        </p:nvSpPr>
        <p:spPr>
          <a:xfrm>
            <a:off x="2900750" y="4885150"/>
            <a:ext cx="63765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US" sz="1275" u="sng">
                <a:solidFill>
                  <a:schemeClr val="hlink"/>
                </a:solidFill>
                <a:hlinkClick r:id="rId3"/>
              </a:rPr>
              <a:t>https://www.apsva.us/curriculum/program-of-studies/</a:t>
            </a:r>
            <a:r>
              <a:rPr lang="en-US" sz="2050"/>
              <a:t> </a:t>
            </a:r>
            <a:endParaRPr sz="2050"/>
          </a:p>
        </p:txBody>
      </p:sp>
      <p:pic>
        <p:nvPicPr>
          <p:cNvPr id="208" name="Google Shape;20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8150" y="3043450"/>
            <a:ext cx="1841700" cy="18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/>
          <p:nvPr>
            <p:ph type="title"/>
          </p:nvPr>
        </p:nvSpPr>
        <p:spPr>
          <a:xfrm>
            <a:off x="3162301" y="1830579"/>
            <a:ext cx="5859600" cy="18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</a:pPr>
            <a:r>
              <a:rPr lang="en-US" sz="5300"/>
              <a:t>High School Information</a:t>
            </a:r>
            <a:endParaRPr sz="5300"/>
          </a:p>
        </p:txBody>
      </p:sp>
      <p:sp>
        <p:nvSpPr>
          <p:cNvPr id="214" name="Google Shape;214;p16"/>
          <p:cNvSpPr txBox="1"/>
          <p:nvPr>
            <p:ph idx="1" type="body"/>
          </p:nvPr>
        </p:nvSpPr>
        <p:spPr>
          <a:xfrm>
            <a:off x="3814584" y="4176131"/>
            <a:ext cx="45666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type="title"/>
          </p:nvPr>
        </p:nvSpPr>
        <p:spPr>
          <a:xfrm>
            <a:off x="2806706" y="568345"/>
            <a:ext cx="88977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Virginia High School Graduation Requirements</a:t>
            </a:r>
            <a:endParaRPr/>
          </a:p>
        </p:txBody>
      </p:sp>
      <p:sp>
        <p:nvSpPr>
          <p:cNvPr id="220" name="Google Shape;220;p17"/>
          <p:cNvSpPr txBox="1"/>
          <p:nvPr>
            <p:ph idx="1" type="body"/>
          </p:nvPr>
        </p:nvSpPr>
        <p:spPr>
          <a:xfrm>
            <a:off x="2933699" y="2438399"/>
            <a:ext cx="4160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100" u="sng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Vocabulary</a:t>
            </a:r>
            <a:endParaRPr b="1" sz="2100" u="sng">
              <a:solidFill>
                <a:srgbClr val="252D48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-US" sz="2100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Credit </a:t>
            </a:r>
            <a:r>
              <a:rPr lang="en-US" sz="2100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: You receive 1 credit for passing a high school level class</a:t>
            </a:r>
            <a:endParaRPr sz="2100">
              <a:solidFill>
                <a:srgbClr val="252D48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-US" sz="2100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Verified credit</a:t>
            </a:r>
            <a:r>
              <a:rPr lang="en-US" sz="2100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: You receive a verified credit when you pass the high school class AND the SOL for that class</a:t>
            </a:r>
            <a:endParaRPr sz="2100">
              <a:solidFill>
                <a:srgbClr val="252D48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-US" sz="2100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Transcript</a:t>
            </a:r>
            <a:r>
              <a:rPr lang="en-US" sz="2100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: record of your grades, attendance, and test scores</a:t>
            </a:r>
            <a:endParaRPr sz="2100">
              <a:solidFill>
                <a:srgbClr val="252D48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21" name="Google Shape;221;p17"/>
          <p:cNvSpPr txBox="1"/>
          <p:nvPr>
            <p:ph idx="2" type="body"/>
          </p:nvPr>
        </p:nvSpPr>
        <p:spPr>
          <a:xfrm>
            <a:off x="7543751" y="2438399"/>
            <a:ext cx="4160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-US" sz="2230" u="sng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Diploma Options</a:t>
            </a:r>
            <a:endParaRPr b="1" sz="2230" u="sng">
              <a:solidFill>
                <a:srgbClr val="252D48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935"/>
              <a:buNone/>
            </a:pPr>
            <a:r>
              <a:rPr b="1" lang="en-US" sz="2145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Standard Diploma:</a:t>
            </a:r>
            <a:endParaRPr b="1" sz="2145">
              <a:solidFill>
                <a:srgbClr val="252D48"/>
              </a:solidFill>
              <a:latin typeface="Abel"/>
              <a:ea typeface="Abel"/>
              <a:cs typeface="Abel"/>
              <a:sym typeface="Abel"/>
            </a:endParaRPr>
          </a:p>
          <a:p>
            <a:pPr indent="-364807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2145"/>
              <a:buFont typeface="Abel"/>
              <a:buChar char="●"/>
            </a:pPr>
            <a:r>
              <a:rPr lang="en-US" sz="2145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22 credits total</a:t>
            </a:r>
            <a:endParaRPr sz="2145">
              <a:solidFill>
                <a:srgbClr val="252D48"/>
              </a:solidFill>
              <a:latin typeface="Abel"/>
              <a:ea typeface="Abel"/>
              <a:cs typeface="Abel"/>
              <a:sym typeface="Abel"/>
            </a:endParaRPr>
          </a:p>
          <a:p>
            <a:pPr indent="-36480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145"/>
              <a:buFont typeface="Abel"/>
              <a:buChar char="●"/>
            </a:pPr>
            <a:r>
              <a:rPr lang="en-US" sz="2145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5 must be “verified”</a:t>
            </a:r>
            <a:endParaRPr sz="2145">
              <a:solidFill>
                <a:srgbClr val="252D48"/>
              </a:solidFill>
              <a:latin typeface="Abel"/>
              <a:ea typeface="Abel"/>
              <a:cs typeface="Abel"/>
              <a:sym typeface="Abel"/>
            </a:endParaRPr>
          </a:p>
          <a:p>
            <a:pPr indent="-36480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145"/>
              <a:buFont typeface="Abel"/>
              <a:buChar char="●"/>
            </a:pPr>
            <a:r>
              <a:rPr lang="en-US" sz="2145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No language requirement</a:t>
            </a:r>
            <a:endParaRPr sz="2145">
              <a:solidFill>
                <a:srgbClr val="252D48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935"/>
              <a:buNone/>
            </a:pPr>
            <a:r>
              <a:rPr b="1" lang="en-US" sz="2145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Advanced Diploma:</a:t>
            </a:r>
            <a:endParaRPr b="1" sz="2145">
              <a:solidFill>
                <a:srgbClr val="252D48"/>
              </a:solidFill>
              <a:latin typeface="Abel"/>
              <a:ea typeface="Abel"/>
              <a:cs typeface="Abel"/>
              <a:sym typeface="Abel"/>
            </a:endParaRPr>
          </a:p>
          <a:p>
            <a:pPr indent="-364807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2145"/>
              <a:buFont typeface="Abel"/>
              <a:buChar char="●"/>
            </a:pPr>
            <a:r>
              <a:rPr lang="en-US" sz="2145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26 credits total</a:t>
            </a:r>
            <a:endParaRPr sz="2145">
              <a:solidFill>
                <a:srgbClr val="252D48"/>
              </a:solidFill>
              <a:latin typeface="Abel"/>
              <a:ea typeface="Abel"/>
              <a:cs typeface="Abel"/>
              <a:sym typeface="Abel"/>
            </a:endParaRPr>
          </a:p>
          <a:p>
            <a:pPr indent="-36480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145"/>
              <a:buFont typeface="Abel"/>
              <a:buChar char="●"/>
            </a:pPr>
            <a:r>
              <a:rPr lang="en-US" sz="2145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5 must be “verified”</a:t>
            </a:r>
            <a:endParaRPr sz="2145">
              <a:solidFill>
                <a:srgbClr val="252D48"/>
              </a:solidFill>
              <a:latin typeface="Abel"/>
              <a:ea typeface="Abel"/>
              <a:cs typeface="Abel"/>
              <a:sym typeface="Abel"/>
            </a:endParaRPr>
          </a:p>
          <a:p>
            <a:pPr indent="-36480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145"/>
              <a:buFont typeface="Abel"/>
              <a:buChar char="●"/>
            </a:pPr>
            <a:r>
              <a:rPr lang="en-US" sz="2145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Must take 3 years of a language or 2 years of one language, and 2 of another.</a:t>
            </a:r>
            <a:endParaRPr sz="2145">
              <a:solidFill>
                <a:srgbClr val="252D48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i="1" sz="2145">
              <a:solidFill>
                <a:srgbClr val="252D48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145">
              <a:solidFill>
                <a:srgbClr val="252D48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lnSpc>
                <a:spcPct val="91000"/>
              </a:lnSpc>
              <a:spcBef>
                <a:spcPts val="16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 txBox="1"/>
          <p:nvPr>
            <p:ph type="title"/>
          </p:nvPr>
        </p:nvSpPr>
        <p:spPr>
          <a:xfrm>
            <a:off x="2337294" y="151720"/>
            <a:ext cx="88977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4400"/>
              <a:buFont typeface="Century Schoolbook"/>
              <a:buNone/>
            </a:pPr>
            <a:r>
              <a:rPr lang="en-US"/>
              <a:t>International Baccalaureate (IB) </a:t>
            </a:r>
            <a:endParaRPr/>
          </a:p>
        </p:txBody>
      </p:sp>
      <p:sp>
        <p:nvSpPr>
          <p:cNvPr id="227" name="Google Shape;227;p18"/>
          <p:cNvSpPr txBox="1"/>
          <p:nvPr>
            <p:ph idx="1" type="body"/>
          </p:nvPr>
        </p:nvSpPr>
        <p:spPr>
          <a:xfrm>
            <a:off x="2933700" y="2438400"/>
            <a:ext cx="8770500" cy="42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71633" lvl="0" marL="45720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Char char="●"/>
            </a:pPr>
            <a:r>
              <a:rPr lang="en-US" sz="20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Internationally recognized program of studies available at W-L with a focus on the global perspective </a:t>
            </a:r>
            <a:endParaRPr sz="20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1633" lvl="0" marL="45720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Char char="●"/>
            </a:pPr>
            <a:r>
              <a:rPr lang="en-US" sz="20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Students who want to transfer submit a pre-IB application during the fall of 8th grade year; </a:t>
            </a:r>
            <a:r>
              <a:rPr lang="en-US" sz="2000" u="sng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no application necessary if your neighborhood school is W-L.</a:t>
            </a:r>
            <a:endParaRPr sz="2000" u="sng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1633" lvl="0" marL="45720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ct val="100000"/>
              <a:buChar char="●"/>
            </a:pPr>
            <a:r>
              <a:rPr lang="en-US" sz="20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Lottery system</a:t>
            </a:r>
            <a:endParaRPr sz="20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1000"/>
              </a:lnSpc>
              <a:spcBef>
                <a:spcPts val="930"/>
              </a:spcBef>
              <a:spcAft>
                <a:spcPts val="0"/>
              </a:spcAft>
              <a:buSzPct val="70588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when considering language and math courses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6297" lvl="1" marL="914400" rtl="0" algn="l">
              <a:lnSpc>
                <a:spcPct val="10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0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Students must have 2 consecutive years of language in middle school (start in 7th grade) and be in Algebra 1 or higher in 8th grade</a:t>
            </a:r>
            <a:endParaRPr sz="20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66297" lvl="1" marL="914400" rtl="0" algn="l">
              <a:lnSpc>
                <a:spcPct val="10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0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IB program does not include American Sign Language </a:t>
            </a:r>
            <a:endParaRPr sz="20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01000"/>
              </a:lnSpc>
              <a:spcBef>
                <a:spcPts val="930"/>
              </a:spcBef>
              <a:spcAft>
                <a:spcPts val="0"/>
              </a:spcAft>
              <a:buSzPct val="70588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ct val="70588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 to WL’s website for additional information.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ct val="70588"/>
              <a:buNone/>
            </a:pP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https://wl.apsva.us/international-baccalaureate-program/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263" y="4733913"/>
            <a:ext cx="2943225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/>
          <p:nvPr>
            <p:ph type="title"/>
          </p:nvPr>
        </p:nvSpPr>
        <p:spPr>
          <a:xfrm>
            <a:off x="608899" y="568350"/>
            <a:ext cx="110955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Thomas Jefferson High School for Science and Technology (TJHSST)  </a:t>
            </a:r>
            <a:endParaRPr/>
          </a:p>
        </p:txBody>
      </p:sp>
      <p:sp>
        <p:nvSpPr>
          <p:cNvPr id="234" name="Google Shape;234;p19"/>
          <p:cNvSpPr txBox="1"/>
          <p:nvPr>
            <p:ph idx="1" type="body"/>
          </p:nvPr>
        </p:nvSpPr>
        <p:spPr>
          <a:xfrm>
            <a:off x="2933700" y="2438400"/>
            <a:ext cx="8770500" cy="4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Fairfax County high school that emphasizes </a:t>
            </a:r>
            <a:r>
              <a:rPr lang="en-US" sz="2200">
                <a:solidFill>
                  <a:srgbClr val="4D4D4D"/>
                </a:solidFill>
              </a:rPr>
              <a:t>science, technology, engineering, and mathematics</a:t>
            </a:r>
            <a:endParaRPr sz="2200">
              <a:solidFill>
                <a:srgbClr val="4D4D4D"/>
              </a:solidFill>
            </a:endParaRPr>
          </a:p>
          <a:p>
            <a:pPr indent="-368300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4D4D4D"/>
                </a:solidFill>
              </a:rPr>
              <a:t>Interested students apply in </a:t>
            </a:r>
            <a:r>
              <a:rPr b="1" lang="en-US" sz="2200" u="sng">
                <a:solidFill>
                  <a:srgbClr val="4D4D4D"/>
                </a:solidFill>
              </a:rPr>
              <a:t>8th grade</a:t>
            </a:r>
            <a:endParaRPr sz="2200">
              <a:solidFill>
                <a:srgbClr val="4D4D4D"/>
              </a:solidFill>
            </a:endParaRPr>
          </a:p>
          <a:p>
            <a:pPr indent="-368300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4D4D4D"/>
                </a:solidFill>
              </a:rPr>
              <a:t>In order to be eligible to apply, students must:</a:t>
            </a:r>
            <a:endParaRPr sz="2200">
              <a:solidFill>
                <a:srgbClr val="4D4D4D"/>
              </a:solidFill>
            </a:endParaRPr>
          </a:p>
          <a:p>
            <a:pPr indent="-368300" lvl="1" marL="9144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rgbClr val="4D4D4D"/>
                </a:solidFill>
              </a:rPr>
              <a:t>End 7th grade with a final GPA of 3.5 or higher</a:t>
            </a:r>
            <a:endParaRPr sz="2200">
              <a:solidFill>
                <a:srgbClr val="4D4D4D"/>
              </a:solidFill>
            </a:endParaRPr>
          </a:p>
          <a:p>
            <a:pPr indent="-368300" lvl="1" marL="9144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rgbClr val="4D4D4D"/>
                </a:solidFill>
              </a:rPr>
              <a:t>8th grade - must take Algebra I Intensified or higher, Intensified Science, and Intensified English.</a:t>
            </a:r>
            <a:endParaRPr sz="2200">
              <a:solidFill>
                <a:srgbClr val="4D4D4D"/>
              </a:solidFill>
            </a:endParaRPr>
          </a:p>
          <a:p>
            <a:pPr indent="-368300" lvl="1" marL="9144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rgbClr val="4D4D4D"/>
                </a:solidFill>
              </a:rPr>
              <a:t>Eligibility requirements and admissions can change each year - to learn more, visit: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https://www.fcps.edu/tjadmissions</a:t>
            </a:r>
            <a:r>
              <a:rPr lang="en-US" sz="2200"/>
              <a:t> </a:t>
            </a:r>
            <a:endParaRPr sz="2200"/>
          </a:p>
        </p:txBody>
      </p:sp>
      <p:pic>
        <p:nvPicPr>
          <p:cNvPr id="235" name="Google Shape;23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32464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>
            <p:ph type="title"/>
          </p:nvPr>
        </p:nvSpPr>
        <p:spPr>
          <a:xfrm>
            <a:off x="2806706" y="594102"/>
            <a:ext cx="8897565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4400"/>
              <a:buFont typeface="Century Schoolbook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18" name="Google Shape;118;p2"/>
          <p:cNvSpPr txBox="1"/>
          <p:nvPr>
            <p:ph idx="1" type="body"/>
          </p:nvPr>
        </p:nvSpPr>
        <p:spPr>
          <a:xfrm>
            <a:off x="2933700" y="2438412"/>
            <a:ext cx="8770500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2400"/>
              <a:buNone/>
            </a:pPr>
            <a:r>
              <a:rPr b="1" lang="en-US" sz="2900"/>
              <a:t>Today we will discuss:</a:t>
            </a:r>
            <a:endParaRPr sz="2500"/>
          </a:p>
          <a:p>
            <a:pPr indent="-320040" lvl="0" marL="32004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2900"/>
              <a:buFont typeface="Arial"/>
              <a:buChar char="•"/>
            </a:pPr>
            <a:r>
              <a:rPr lang="en-US" sz="2900"/>
              <a:t>7</a:t>
            </a:r>
            <a:r>
              <a:rPr baseline="30000" lang="en-US" sz="2900"/>
              <a:t>th</a:t>
            </a:r>
            <a:r>
              <a:rPr lang="en-US" sz="2900"/>
              <a:t> grade class options</a:t>
            </a:r>
            <a:endParaRPr sz="2900"/>
          </a:p>
          <a:p>
            <a:pPr indent="-412750" lvl="1" marL="91440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2900"/>
              <a:buFont typeface="Arial"/>
              <a:buChar char="–"/>
            </a:pPr>
            <a:r>
              <a:rPr lang="en-US" sz="2900"/>
              <a:t>Intensified vs. regular classes</a:t>
            </a:r>
            <a:endParaRPr sz="2900"/>
          </a:p>
          <a:p>
            <a:pPr indent="-412750" lvl="1" marL="91440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2900"/>
              <a:buChar char="–"/>
            </a:pPr>
            <a:r>
              <a:rPr lang="en-US" sz="2900"/>
              <a:t>Electives</a:t>
            </a:r>
            <a:endParaRPr sz="2900"/>
          </a:p>
          <a:p>
            <a:pPr indent="-320040" lvl="0" marL="32004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2900"/>
              <a:buFont typeface="Arial"/>
              <a:buChar char="•"/>
            </a:pPr>
            <a:r>
              <a:rPr lang="en-US" sz="2900"/>
              <a:t>Graduation requirements</a:t>
            </a:r>
            <a:endParaRPr sz="2900"/>
          </a:p>
          <a:p>
            <a:pPr indent="-320040" lvl="0" marL="32004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High School Information</a:t>
            </a:r>
            <a:endParaRPr sz="2900"/>
          </a:p>
          <a:p>
            <a:pPr indent="-320040" lvl="0" marL="32004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2500"/>
              <a:buChar char="•"/>
            </a:pPr>
            <a:r>
              <a:rPr lang="en-US" sz="2900"/>
              <a:t>Process for 7th grade course selection</a:t>
            </a:r>
            <a:endParaRPr sz="2900"/>
          </a:p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2400"/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/>
          <p:nvPr>
            <p:ph type="title"/>
          </p:nvPr>
        </p:nvSpPr>
        <p:spPr>
          <a:xfrm>
            <a:off x="2806706" y="568345"/>
            <a:ext cx="88977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Arlington Tech </a:t>
            </a:r>
            <a:endParaRPr/>
          </a:p>
        </p:txBody>
      </p:sp>
      <p:sp>
        <p:nvSpPr>
          <p:cNvPr id="241" name="Google Shape;241;p20"/>
          <p:cNvSpPr txBox="1"/>
          <p:nvPr>
            <p:ph idx="1" type="body"/>
          </p:nvPr>
        </p:nvSpPr>
        <p:spPr>
          <a:xfrm>
            <a:off x="2933700" y="2438400"/>
            <a:ext cx="8770500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2400"/>
              <a:buChar char="●"/>
            </a:pPr>
            <a:r>
              <a:rPr lang="en-US" sz="2600"/>
              <a:t>Rigorous, project based learning: Students collaborate on open-ended projects and apply classroom content to real-world problems and relevant questions.</a:t>
            </a:r>
            <a:endParaRPr sz="2600"/>
          </a:p>
          <a:p>
            <a:pPr indent="-381000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600"/>
              <a:t>Collaborative problem solving </a:t>
            </a:r>
            <a:endParaRPr sz="2600"/>
          </a:p>
          <a:p>
            <a:pPr indent="-381000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600"/>
              <a:t>Prepares students for college courses and workplace </a:t>
            </a:r>
            <a:endParaRPr sz="2600"/>
          </a:p>
          <a:p>
            <a:pPr indent="-393700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i="1" lang="en-US" sz="2600"/>
              <a:t>Highly recommended </a:t>
            </a:r>
            <a:r>
              <a:rPr lang="en-US" sz="2600"/>
              <a:t>to be in Algebra I in 8th grade </a:t>
            </a:r>
            <a:endParaRPr sz="2600"/>
          </a:p>
        </p:txBody>
      </p:sp>
      <p:pic>
        <p:nvPicPr>
          <p:cNvPr id="242" name="Google Shape;2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047550"/>
            <a:ext cx="2501906" cy="1553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/>
          <p:nvPr>
            <p:ph type="title"/>
          </p:nvPr>
        </p:nvSpPr>
        <p:spPr>
          <a:xfrm>
            <a:off x="3162301" y="1830579"/>
            <a:ext cx="5859600" cy="18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</a:pPr>
            <a:r>
              <a:rPr lang="en-US"/>
              <a:t>How do I choose my classes for next year?</a:t>
            </a:r>
            <a:endParaRPr/>
          </a:p>
        </p:txBody>
      </p:sp>
      <p:sp>
        <p:nvSpPr>
          <p:cNvPr id="248" name="Google Shape;248;p21"/>
          <p:cNvSpPr txBox="1"/>
          <p:nvPr>
            <p:ph idx="1" type="body"/>
          </p:nvPr>
        </p:nvSpPr>
        <p:spPr>
          <a:xfrm>
            <a:off x="3814584" y="4176131"/>
            <a:ext cx="45666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/>
          <p:nvPr>
            <p:ph idx="1" type="body"/>
          </p:nvPr>
        </p:nvSpPr>
        <p:spPr>
          <a:xfrm>
            <a:off x="4672850" y="2438400"/>
            <a:ext cx="7031400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93700" lvl="0" marL="45720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2600"/>
              <a:buChar char="●"/>
            </a:pPr>
            <a:r>
              <a:rPr lang="en-US" sz="2800"/>
              <a:t>You MUST choose your classes with your parent/guardian</a:t>
            </a:r>
            <a:endParaRPr sz="2800"/>
          </a:p>
          <a:p>
            <a:pPr indent="-393700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800"/>
              <a:t>You will use a Google Form</a:t>
            </a:r>
            <a:endParaRPr sz="2800"/>
          </a:p>
          <a:p>
            <a:pPr indent="-393700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800"/>
              <a:t>You will find the Google Form on the 6th Grade Counseling Canvas Page</a:t>
            </a:r>
            <a:endParaRPr sz="2800"/>
          </a:p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rPr lang="en-US" sz="2800"/>
              <a:t>Not enrolled in the Counseling Canvas page? </a:t>
            </a:r>
            <a:endParaRPr sz="2800"/>
          </a:p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rPr lang="en-US" sz="2800"/>
              <a:t>Use this QR Code:</a:t>
            </a:r>
            <a:endParaRPr sz="2800"/>
          </a:p>
        </p:txBody>
      </p:sp>
      <p:pic>
        <p:nvPicPr>
          <p:cNvPr id="254" name="Google Shape;254;p22"/>
          <p:cNvPicPr preferRelativeResize="0"/>
          <p:nvPr/>
        </p:nvPicPr>
        <p:blipFill rotWithShape="1">
          <a:blip r:embed="rId3">
            <a:alphaModFix/>
          </a:blip>
          <a:srcRect b="29032" l="15830" r="25730" t="14350"/>
          <a:stretch/>
        </p:blipFill>
        <p:spPr>
          <a:xfrm>
            <a:off x="0" y="2873050"/>
            <a:ext cx="4257576" cy="231897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2"/>
          <p:cNvSpPr txBox="1"/>
          <p:nvPr>
            <p:ph type="title"/>
          </p:nvPr>
        </p:nvSpPr>
        <p:spPr>
          <a:xfrm>
            <a:off x="2806706" y="568345"/>
            <a:ext cx="88977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How do I choose my classes for 7th grade?</a:t>
            </a:r>
            <a:endParaRPr/>
          </a:p>
        </p:txBody>
      </p:sp>
      <p:sp>
        <p:nvSpPr>
          <p:cNvPr id="256" name="Google Shape;256;p22"/>
          <p:cNvSpPr/>
          <p:nvPr/>
        </p:nvSpPr>
        <p:spPr>
          <a:xfrm>
            <a:off x="4257584" y="4364487"/>
            <a:ext cx="958500" cy="472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8064" y="5415369"/>
            <a:ext cx="1430467" cy="1267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3"/>
          <p:cNvPicPr preferRelativeResize="0"/>
          <p:nvPr/>
        </p:nvPicPr>
        <p:blipFill rotWithShape="1">
          <a:blip r:embed="rId3">
            <a:alphaModFix/>
          </a:blip>
          <a:srcRect b="45655" l="32445" r="34510" t="13044"/>
          <a:stretch/>
        </p:blipFill>
        <p:spPr>
          <a:xfrm>
            <a:off x="6454800" y="276300"/>
            <a:ext cx="5241902" cy="630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3"/>
          <p:cNvSpPr txBox="1"/>
          <p:nvPr/>
        </p:nvSpPr>
        <p:spPr>
          <a:xfrm>
            <a:off x="4609000" y="5388000"/>
            <a:ext cx="2036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Parent/guardian email address</a:t>
            </a:r>
            <a:endParaRPr b="1" i="0" sz="17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3"/>
          <p:cNvSpPr/>
          <p:nvPr/>
        </p:nvSpPr>
        <p:spPr>
          <a:xfrm>
            <a:off x="5527200" y="6129450"/>
            <a:ext cx="1137600" cy="31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3"/>
          <p:cNvSpPr txBox="1"/>
          <p:nvPr>
            <p:ph idx="1" type="body"/>
          </p:nvPr>
        </p:nvSpPr>
        <p:spPr>
          <a:xfrm>
            <a:off x="853499" y="2438399"/>
            <a:ext cx="4160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b="1" lang="en-US" sz="4500"/>
              <a:t>Due February 23rd! </a:t>
            </a:r>
            <a:endParaRPr b="1" sz="4500"/>
          </a:p>
        </p:txBody>
      </p:sp>
      <p:sp>
        <p:nvSpPr>
          <p:cNvPr id="266" name="Google Shape;266;p23"/>
          <p:cNvSpPr txBox="1"/>
          <p:nvPr>
            <p:ph type="title"/>
          </p:nvPr>
        </p:nvSpPr>
        <p:spPr>
          <a:xfrm>
            <a:off x="381002" y="571500"/>
            <a:ext cx="56316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Choosing Classes for 7th Grade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"/>
          <p:cNvSpPr txBox="1"/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4400"/>
              <a:buFont typeface="Century Schoolbook"/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272" name="Google Shape;272;p24"/>
          <p:cNvSpPr txBox="1"/>
          <p:nvPr>
            <p:ph idx="1" type="body"/>
          </p:nvPr>
        </p:nvSpPr>
        <p:spPr>
          <a:xfrm>
            <a:off x="2731800" y="2390700"/>
            <a:ext cx="8964900" cy="3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Students will make their course selections at home with a parent/guardian through a Google Form that will be available on the Counseling Canvas page</a:t>
            </a:r>
            <a:endParaRPr sz="2700"/>
          </a:p>
          <a:p>
            <a:pPr indent="-320040" lvl="0" marL="32004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Due </a:t>
            </a:r>
            <a:r>
              <a:rPr b="1" lang="en-US" sz="2700">
                <a:solidFill>
                  <a:srgbClr val="FF0000"/>
                </a:solidFill>
              </a:rPr>
              <a:t>February 23rd</a:t>
            </a:r>
            <a:endParaRPr b="1" sz="2700">
              <a:solidFill>
                <a:srgbClr val="FF0000"/>
              </a:solidFill>
            </a:endParaRPr>
          </a:p>
          <a:p>
            <a:pPr indent="-320040" lvl="0" marL="32004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In June, families will receive information regarding math placement.</a:t>
            </a:r>
            <a:endParaRPr sz="29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"/>
          <p:cNvSpPr txBox="1"/>
          <p:nvPr>
            <p:ph type="title"/>
          </p:nvPr>
        </p:nvSpPr>
        <p:spPr>
          <a:xfrm>
            <a:off x="2806706" y="568345"/>
            <a:ext cx="88977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4400"/>
              <a:buFont typeface="Century Schoolbook"/>
              <a:buNone/>
            </a:pPr>
            <a:r>
              <a:rPr lang="en-US"/>
              <a:t>Questions? </a:t>
            </a:r>
            <a:endParaRPr/>
          </a:p>
        </p:txBody>
      </p:sp>
      <p:pic>
        <p:nvPicPr>
          <p:cNvPr id="278" name="Google Shape;27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273" y="3283851"/>
            <a:ext cx="1560062" cy="154392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5"/>
          <p:cNvSpPr txBox="1"/>
          <p:nvPr>
            <p:ph idx="1" type="body"/>
          </p:nvPr>
        </p:nvSpPr>
        <p:spPr>
          <a:xfrm>
            <a:off x="2874800" y="1656175"/>
            <a:ext cx="8770500" cy="48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9100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General questions - contact your child’s counselor:</a:t>
            </a:r>
            <a:endParaRPr sz="2900"/>
          </a:p>
          <a:p>
            <a:pPr indent="-419100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2900"/>
              <a:t>Michelle </a:t>
            </a: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Wilkes (Schooners &amp; Navigators teams) </a:t>
            </a:r>
            <a:r>
              <a:rPr lang="en-US" sz="2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Michelle.wilkes@apsva.us</a:t>
            </a:r>
            <a:r>
              <a:rPr lang="en-US" sz="2900"/>
              <a:t> 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2900"/>
              <a:t>Chrissy </a:t>
            </a: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Reardon (Clippers team) </a:t>
            </a:r>
            <a:r>
              <a:rPr lang="en-US" sz="2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Christine.reardon@apsva.us</a:t>
            </a:r>
            <a:r>
              <a:rPr lang="en-US" sz="2900"/>
              <a:t> 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Math: Laura Partridge </a:t>
            </a:r>
            <a:r>
              <a:rPr lang="en-US" sz="2900" u="sng">
                <a:solidFill>
                  <a:schemeClr val="hlink"/>
                </a:solidFill>
                <a:hlinkClick r:id="rId6"/>
              </a:rPr>
              <a:t>laura.partridge@apsva.us</a:t>
            </a:r>
            <a:r>
              <a:rPr lang="en-US" sz="2900"/>
              <a:t> </a:t>
            </a:r>
            <a:endParaRPr sz="2900"/>
          </a:p>
          <a:p>
            <a:pPr indent="0" lvl="0" marL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Reading: Cindy Chiu </a:t>
            </a:r>
            <a:r>
              <a:rPr lang="en-US" sz="2900" u="sng">
                <a:solidFill>
                  <a:schemeClr val="hlink"/>
                </a:solidFill>
                <a:hlinkClick r:id="rId7"/>
              </a:rPr>
              <a:t>cynthia.chiu@apsva.us</a:t>
            </a:r>
            <a:r>
              <a:rPr lang="en-US" sz="2900"/>
              <a:t> </a:t>
            </a:r>
            <a:endParaRPr sz="2900"/>
          </a:p>
          <a:p>
            <a:pPr indent="0" lvl="0" marL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Gifted: </a:t>
            </a:r>
            <a:r>
              <a:rPr lang="en-US" sz="2900"/>
              <a:t>Whitney</a:t>
            </a:r>
            <a:r>
              <a:rPr lang="en-US" sz="2900"/>
              <a:t> Field </a:t>
            </a:r>
            <a:r>
              <a:rPr lang="en-US" sz="2900" u="sng">
                <a:solidFill>
                  <a:schemeClr val="hlink"/>
                </a:solidFill>
                <a:hlinkClick r:id="rId8"/>
              </a:rPr>
              <a:t>whitney.field@apsva.us</a:t>
            </a:r>
            <a:r>
              <a:rPr lang="en-US" sz="2900"/>
              <a:t> </a:t>
            </a:r>
            <a:endParaRPr sz="2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4400"/>
              <a:buFont typeface="Century Schoolbook"/>
              <a:buNone/>
            </a:pPr>
            <a:r>
              <a:rPr lang="en-US"/>
              <a:t>Seventh Grade Classes</a:t>
            </a:r>
            <a:endParaRPr/>
          </a:p>
        </p:txBody>
      </p:sp>
      <p:graphicFrame>
        <p:nvGraphicFramePr>
          <p:cNvPr id="124" name="Google Shape;124;p3"/>
          <p:cNvGraphicFramePr/>
          <p:nvPr/>
        </p:nvGraphicFramePr>
        <p:xfrm>
          <a:off x="3255493" y="25742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{C8C70F97-5A81-4B44-AAA0-8FF2CCB948FE}</a:tableStyleId>
              </a:tblPr>
              <a:tblGrid>
                <a:gridCol w="4064000"/>
                <a:gridCol w="4064000"/>
              </a:tblGrid>
              <a:tr h="89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English</a:t>
                      </a:r>
                      <a:endParaRPr sz="2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lang="en-US" sz="2400" u="none" cap="none" strike="noStrike"/>
                        <a:t>(regular or intensified)</a:t>
                      </a:r>
                      <a:endParaRPr b="0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Civics and Economics</a:t>
                      </a:r>
                      <a:endParaRPr sz="2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lang="en-US" sz="2400" u="none" cap="none" strike="noStrike"/>
                        <a:t>(regular or intensified)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25" name="Google Shape;125;p3"/>
          <p:cNvGraphicFramePr/>
          <p:nvPr/>
        </p:nvGraphicFramePr>
        <p:xfrm>
          <a:off x="3279104" y="37826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{C8C70F97-5A81-4B44-AAA0-8FF2CCB948FE}</a:tableStyleId>
              </a:tblPr>
              <a:tblGrid>
                <a:gridCol w="4064000"/>
                <a:gridCol w="4064000"/>
              </a:tblGrid>
              <a:tr h="946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Science</a:t>
                      </a:r>
                      <a:endParaRPr sz="2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lang="en-US" sz="2400" u="none" cap="none" strike="noStrike"/>
                        <a:t>(regular or intensified)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Math</a:t>
                      </a:r>
                      <a:r>
                        <a:rPr lang="en-US" sz="2800" u="none" cap="none" strike="noStrike"/>
                        <a:t> - </a:t>
                      </a:r>
                      <a:r>
                        <a:rPr b="0" lang="en-US" sz="2000" u="none" cap="none" strike="noStrike"/>
                        <a:t>Math 7, Pre-Algebra for 7</a:t>
                      </a:r>
                      <a:r>
                        <a:rPr b="0" baseline="30000" lang="en-US" sz="2000" u="none" cap="none" strike="noStrike"/>
                        <a:t>th</a:t>
                      </a:r>
                      <a:r>
                        <a:rPr b="0" lang="en-US" sz="2000" u="none" cap="none" strike="noStrike"/>
                        <a:t> graders,  Intensified Algebra I</a:t>
                      </a:r>
                      <a:endParaRPr b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1" lang="en-US" sz="1800" u="none" cap="none" strike="noStrike"/>
                        <a:t>Recommendations in June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26" name="Google Shape;126;p3"/>
          <p:cNvGraphicFramePr/>
          <p:nvPr/>
        </p:nvGraphicFramePr>
        <p:xfrm>
          <a:off x="5638458" y="59891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{C8C70F97-5A81-4B44-AAA0-8FF2CCB948FE}</a:tableStyleId>
              </a:tblPr>
              <a:tblGrid>
                <a:gridCol w="3559525"/>
              </a:tblGrid>
              <a:tr h="672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 and PE</a:t>
                      </a:r>
                      <a:endParaRPr b="1" sz="2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27" name="Google Shape;127;p3"/>
          <p:cNvGraphicFramePr/>
          <p:nvPr/>
        </p:nvGraphicFramePr>
        <p:xfrm>
          <a:off x="3247101" y="50417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{C8C70F97-5A81-4B44-AAA0-8FF2CCB948FE}</a:tableStyleId>
              </a:tblPr>
              <a:tblGrid>
                <a:gridCol w="4096000"/>
                <a:gridCol w="4096000"/>
              </a:tblGrid>
              <a:tr h="792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Elective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Elective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28" name="Google Shape;128;p3"/>
          <p:cNvSpPr txBox="1"/>
          <p:nvPr/>
        </p:nvSpPr>
        <p:spPr>
          <a:xfrm>
            <a:off x="10601739" y="4506845"/>
            <a:ext cx="1024833" cy="1354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/July</a:t>
            </a:r>
            <a:endParaRPr b="1" i="1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type="title"/>
          </p:nvPr>
        </p:nvSpPr>
        <p:spPr>
          <a:xfrm>
            <a:off x="2806700" y="568348"/>
            <a:ext cx="88977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Intensified Classes</a:t>
            </a:r>
            <a:endParaRPr/>
          </a:p>
        </p:txBody>
      </p:sp>
      <p:sp>
        <p:nvSpPr>
          <p:cNvPr id="134" name="Google Shape;134;p4"/>
          <p:cNvSpPr txBox="1"/>
          <p:nvPr>
            <p:ph idx="1" type="body"/>
          </p:nvPr>
        </p:nvSpPr>
        <p:spPr>
          <a:xfrm>
            <a:off x="2870300" y="2253600"/>
            <a:ext cx="8770500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7th grade: available for English, Science, and Social Studies</a:t>
            </a:r>
            <a:endParaRPr sz="2700"/>
          </a:p>
          <a:p>
            <a:pPr indent="-400050" lvl="0" marL="45720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Increased rigor</a:t>
            </a:r>
            <a:endParaRPr sz="2700"/>
          </a:p>
          <a:p>
            <a:pPr indent="-400050" lvl="0" marL="45720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Consider if you want to be challenged and dig deeper in the subject</a:t>
            </a:r>
            <a:endParaRPr sz="2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>
            <p:ph type="title"/>
          </p:nvPr>
        </p:nvSpPr>
        <p:spPr>
          <a:xfrm>
            <a:off x="2806700" y="568348"/>
            <a:ext cx="88977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Intensified Classes</a:t>
            </a:r>
            <a:endParaRPr/>
          </a:p>
        </p:txBody>
      </p:sp>
      <p:sp>
        <p:nvSpPr>
          <p:cNvPr id="140" name="Google Shape;140;p5"/>
          <p:cNvSpPr txBox="1"/>
          <p:nvPr>
            <p:ph idx="1" type="body"/>
          </p:nvPr>
        </p:nvSpPr>
        <p:spPr>
          <a:xfrm>
            <a:off x="2870300" y="2253600"/>
            <a:ext cx="8770500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Optional! You can take 0, 1, 2, or 3 intensified classes.</a:t>
            </a:r>
            <a:endParaRPr sz="2700"/>
          </a:p>
          <a:p>
            <a:pPr indent="-4000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>
                <a:solidFill>
                  <a:schemeClr val="accent1"/>
                </a:solidFill>
              </a:rPr>
              <a:t>Any student can register. You do NOT need a teacher recommendation. </a:t>
            </a:r>
            <a:endParaRPr sz="2700"/>
          </a:p>
          <a:p>
            <a: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●"/>
            </a:pPr>
            <a:r>
              <a:rPr lang="en-US" sz="2700">
                <a:solidFill>
                  <a:schemeClr val="accent1"/>
                </a:solidFill>
              </a:rPr>
              <a:t>Choosing to take a regular or intensified option for 7th grade does not determine course placement for future school years.  </a:t>
            </a:r>
            <a:endParaRPr sz="2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type="title"/>
          </p:nvPr>
        </p:nvSpPr>
        <p:spPr>
          <a:xfrm>
            <a:off x="2806706" y="568345"/>
            <a:ext cx="88977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MATH Progression Chart</a:t>
            </a:r>
            <a:endParaRPr/>
          </a:p>
        </p:txBody>
      </p:sp>
      <p:sp>
        <p:nvSpPr>
          <p:cNvPr id="146" name="Google Shape;146;p6"/>
          <p:cNvSpPr txBox="1"/>
          <p:nvPr>
            <p:ph idx="1" type="body"/>
          </p:nvPr>
        </p:nvSpPr>
        <p:spPr>
          <a:xfrm>
            <a:off x="1814138" y="6096000"/>
            <a:ext cx="87705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rPr lang="en-US"/>
              <a:t>Math recommendations will be made in June/July. You will </a:t>
            </a:r>
            <a:r>
              <a:rPr b="1" lang="en-US" u="sng"/>
              <a:t>NOT</a:t>
            </a:r>
            <a:r>
              <a:rPr b="1" lang="en-US"/>
              <a:t> </a:t>
            </a:r>
            <a:r>
              <a:rPr lang="en-US"/>
              <a:t>be choosing your math class at this time!</a:t>
            </a:r>
            <a:endParaRPr/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 b="16649" l="25927" r="24535" t="28905"/>
          <a:stretch/>
        </p:blipFill>
        <p:spPr>
          <a:xfrm>
            <a:off x="2073825" y="1328512"/>
            <a:ext cx="8251125" cy="420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>
            <p:ph type="title"/>
          </p:nvPr>
        </p:nvSpPr>
        <p:spPr>
          <a:xfrm>
            <a:off x="445956" y="502395"/>
            <a:ext cx="88977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4400"/>
              <a:buFont typeface="Century Schoolbook"/>
              <a:buNone/>
            </a:pPr>
            <a:r>
              <a:rPr lang="en-US"/>
              <a:t>Electives</a:t>
            </a:r>
            <a:endParaRPr/>
          </a:p>
        </p:txBody>
      </p:sp>
      <p:sp>
        <p:nvSpPr>
          <p:cNvPr id="153" name="Google Shape;153;p7"/>
          <p:cNvSpPr txBox="1"/>
          <p:nvPr>
            <p:ph idx="1" type="body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2004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2620"/>
              <a:buFont typeface="Arial"/>
              <a:buChar char="•"/>
            </a:pPr>
            <a:r>
              <a:rPr lang="en-US" sz="2620"/>
              <a:t>All students have </a:t>
            </a:r>
            <a:r>
              <a:rPr b="1" lang="en-US" sz="2620"/>
              <a:t>2 elective periods</a:t>
            </a:r>
            <a:r>
              <a:rPr lang="en-US" sz="2620"/>
              <a:t>. These can be filled by:</a:t>
            </a:r>
            <a:endParaRPr sz="2400"/>
          </a:p>
          <a:p>
            <a:pPr indent="-345440" lvl="1" marL="640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2620"/>
              <a:buFont typeface="Arial"/>
              <a:buChar char="•"/>
            </a:pPr>
            <a:r>
              <a:rPr b="1" lang="en-US" sz="2620"/>
              <a:t>4</a:t>
            </a:r>
            <a:r>
              <a:rPr lang="en-US" sz="2620"/>
              <a:t> semester classes (2 classes per semester)</a:t>
            </a:r>
            <a:endParaRPr sz="2200"/>
          </a:p>
          <a:p>
            <a:pPr indent="-345440" lvl="1" marL="640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2620"/>
              <a:buFont typeface="Arial"/>
              <a:buChar char="•"/>
            </a:pPr>
            <a:r>
              <a:rPr b="1" lang="en-US" sz="2620"/>
              <a:t>2</a:t>
            </a:r>
            <a:r>
              <a:rPr lang="en-US" sz="2620"/>
              <a:t> semester classes, and </a:t>
            </a:r>
            <a:r>
              <a:rPr b="1" lang="en-US" sz="2620"/>
              <a:t>1</a:t>
            </a:r>
            <a:r>
              <a:rPr lang="en-US" sz="2620"/>
              <a:t> full-year class</a:t>
            </a:r>
            <a:endParaRPr sz="2200"/>
          </a:p>
          <a:p>
            <a:pPr indent="-345440" lvl="1" marL="640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2620"/>
              <a:buFont typeface="Arial"/>
              <a:buChar char="•"/>
            </a:pPr>
            <a:r>
              <a:rPr b="1" lang="en-US" sz="2620"/>
              <a:t>2</a:t>
            </a:r>
            <a:r>
              <a:rPr lang="en-US" sz="2620"/>
              <a:t> full-year classes</a:t>
            </a:r>
            <a:endParaRPr sz="2200"/>
          </a:p>
          <a:p>
            <a:pPr indent="0" lvl="1" marL="32004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2220"/>
              <a:buNone/>
            </a:pPr>
            <a:r>
              <a:t/>
            </a:r>
            <a:endParaRPr sz="2620"/>
          </a:p>
          <a:p>
            <a:pPr indent="-166370" lvl="1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2620"/>
              <a:buFont typeface="Arial"/>
              <a:buChar char="•"/>
            </a:pPr>
            <a:r>
              <a:rPr lang="en-US" sz="2620"/>
              <a:t> You will pick your electives, and provide alternates (back-ups)</a:t>
            </a:r>
            <a:endParaRPr sz="2200"/>
          </a:p>
          <a:p>
            <a:pPr indent="-166370" lvl="1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2620"/>
              <a:buFont typeface="Arial"/>
              <a:buChar char="•"/>
            </a:pPr>
            <a:r>
              <a:rPr lang="en-US" sz="2620"/>
              <a:t> World Languages are only offered as full year courses</a:t>
            </a:r>
            <a:endParaRPr sz="2200"/>
          </a:p>
          <a:p>
            <a:pPr indent="0" lvl="0" marL="640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214312" lvl="1" marL="640080" rtl="0" algn="l">
              <a:lnSpc>
                <a:spcPct val="10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665"/>
              <a:buFont typeface="Arial"/>
              <a:buNone/>
            </a:pPr>
            <a:r>
              <a:t/>
            </a:r>
            <a:endParaRPr sz="2065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>
            <p:ph type="title"/>
          </p:nvPr>
        </p:nvSpPr>
        <p:spPr>
          <a:xfrm>
            <a:off x="623575" y="426275"/>
            <a:ext cx="103284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4400"/>
              <a:buFont typeface="Century Schoolbook"/>
              <a:buNone/>
            </a:pPr>
            <a:r>
              <a:rPr lang="en-US"/>
              <a:t>Electives:</a:t>
            </a:r>
            <a:endParaRPr/>
          </a:p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4400"/>
              <a:buFont typeface="Century Schoolbook"/>
              <a:buNone/>
            </a:pPr>
            <a:r>
              <a:rPr lang="en-US"/>
              <a:t>Semester (half-year) Classes</a:t>
            </a:r>
            <a:endParaRPr/>
          </a:p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159" name="Google Shape;159;p8"/>
          <p:cNvSpPr txBox="1"/>
          <p:nvPr>
            <p:ph idx="1" type="body"/>
          </p:nvPr>
        </p:nvSpPr>
        <p:spPr>
          <a:xfrm>
            <a:off x="623575" y="2244775"/>
            <a:ext cx="8770500" cy="42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620"/>
              <a:t>Digital Input Technologies</a:t>
            </a:r>
            <a:r>
              <a:rPr lang="en-US" sz="2620"/>
              <a:t> </a:t>
            </a:r>
            <a:r>
              <a:rPr i="1" lang="en-US" sz="2420"/>
              <a:t>(typing, word processing, technology applications) </a:t>
            </a:r>
            <a:endParaRPr i="1" sz="242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620"/>
              <a:t>Inventions and Innovations</a:t>
            </a:r>
            <a:r>
              <a:rPr lang="en-US" sz="2620"/>
              <a:t> </a:t>
            </a:r>
            <a:r>
              <a:rPr i="1" lang="en-US" sz="2420"/>
              <a:t>(engineering and technology, design prototypes, use tools in the production laboratory)</a:t>
            </a:r>
            <a:r>
              <a:rPr lang="en-US" sz="2620"/>
              <a:t> </a:t>
            </a:r>
            <a:endParaRPr sz="262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620"/>
              <a:t>Teen Living </a:t>
            </a:r>
            <a:r>
              <a:rPr i="1" lang="en-US" sz="2420"/>
              <a:t>(nutrition and wellness, creating textile products) </a:t>
            </a:r>
            <a:endParaRPr sz="262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620"/>
              <a:t>Theater Arts</a:t>
            </a:r>
            <a:r>
              <a:rPr i="1" lang="en-US" sz="2420"/>
              <a:t> (theater history, technical theater, dramatic theater)</a:t>
            </a:r>
            <a:endParaRPr sz="262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620"/>
              <a:t>Visual Arts</a:t>
            </a:r>
            <a:r>
              <a:rPr i="1" lang="en-US" sz="2420"/>
              <a:t> (exposure to a variety of artistic techniques and processes) </a:t>
            </a:r>
            <a:endParaRPr sz="2700">
              <a:solidFill>
                <a:schemeClr val="dk1"/>
              </a:solidFill>
            </a:endParaRPr>
          </a:p>
          <a:p>
            <a:pPr indent="0" lvl="0" marL="32004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20"/>
          </a:p>
          <a:p>
            <a:pPr indent="-214312" lvl="1" marL="64008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B4A5B"/>
              </a:buClr>
              <a:buSzPts val="1665"/>
              <a:buFont typeface="Arial"/>
              <a:buNone/>
            </a:pPr>
            <a:r>
              <a:t/>
            </a:r>
            <a:endParaRPr sz="2065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/>
          <p:nvPr>
            <p:ph type="title"/>
          </p:nvPr>
        </p:nvSpPr>
        <p:spPr>
          <a:xfrm>
            <a:off x="445956" y="502395"/>
            <a:ext cx="88977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4400"/>
              <a:buFont typeface="Century Schoolbook"/>
              <a:buNone/>
            </a:pPr>
            <a:r>
              <a:rPr lang="en-US"/>
              <a:t>Electives:</a:t>
            </a:r>
            <a:endParaRPr/>
          </a:p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4400"/>
              <a:buFont typeface="Century Schoolbook"/>
              <a:buNone/>
            </a:pPr>
            <a:r>
              <a:rPr lang="en-US"/>
              <a:t>Full Year Classes</a:t>
            </a:r>
            <a:endParaRPr/>
          </a:p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B4A5B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165" name="Google Shape;165;p9"/>
          <p:cNvSpPr txBox="1"/>
          <p:nvPr>
            <p:ph idx="1" type="body"/>
          </p:nvPr>
        </p:nvSpPr>
        <p:spPr>
          <a:xfrm>
            <a:off x="2933700" y="2222575"/>
            <a:ext cx="8770500" cy="43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2004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20"/>
          </a:p>
          <a:p>
            <a:pPr indent="0" lvl="0" marL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1800"/>
              <a:buNone/>
            </a:pPr>
            <a:r>
              <a:rPr b="1" lang="en-US" sz="3065"/>
              <a:t>Music Courses</a:t>
            </a:r>
            <a:endParaRPr b="1" sz="3065"/>
          </a:p>
          <a:p>
            <a:pPr indent="-423227" lvl="0" marL="45720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SzPts val="3065"/>
              <a:buChar char="●"/>
            </a:pPr>
            <a:r>
              <a:rPr lang="en-US" sz="3065"/>
              <a:t>Band </a:t>
            </a:r>
            <a:endParaRPr sz="3065"/>
          </a:p>
          <a:p>
            <a:pPr indent="-423227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3065"/>
              <a:buChar char="●"/>
            </a:pPr>
            <a:r>
              <a:rPr lang="en-US" sz="3065"/>
              <a:t>Orchestra </a:t>
            </a:r>
            <a:endParaRPr sz="3065"/>
          </a:p>
          <a:p>
            <a:pPr indent="-423227" lvl="0" marL="45720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3065"/>
              <a:buChar char="●"/>
            </a:pPr>
            <a:r>
              <a:rPr lang="en-US" sz="3065"/>
              <a:t>Chorus </a:t>
            </a:r>
            <a:endParaRPr sz="3065"/>
          </a:p>
          <a:p>
            <a:pPr indent="0" lvl="0" marL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65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eathered">
  <a:themeElements>
    <a:clrScheme name="Feathered">
      <a:dk1>
        <a:srgbClr val="000000"/>
      </a:dk1>
      <a:lt1>
        <a:srgbClr val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2016-02-01T16:18:32Z</dcterms:created>
  <dc:creator>Goodwyn, Laura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0x010100764679F014787B4496AD19526D8DA3D8</vt:lpwstr>
  </property>
</Properties>
</file>