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Alfa Slab One" panose="020B0604020202020204" charset="0"/>
      <p:regular r:id="rId24"/>
    </p:embeddedFont>
    <p:embeddedFont>
      <p:font typeface="Proxima Nova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A70980-5EF4-4500-9D6A-480D49342379}">
  <a:tblStyle styleId="{CEA70980-5EF4-4500-9D6A-480D493423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D2F193-91F0-4BB6-BEF9-31C814689F6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and, Trevor" userId="9af69e06-d40a-4540-b638-2575923c803f" providerId="ADAL" clId="{FF486984-3280-4FFA-BC4C-33BA47FF36C9}"/>
    <pc:docChg chg="custSel delSld modSld">
      <pc:chgData name="Holland, Trevor" userId="9af69e06-d40a-4540-b638-2575923c803f" providerId="ADAL" clId="{FF486984-3280-4FFA-BC4C-33BA47FF36C9}" dt="2024-02-14T14:08:34.333" v="1" actId="2696"/>
      <pc:docMkLst>
        <pc:docMk/>
      </pc:docMkLst>
      <pc:sldChg chg="delSp mod">
        <pc:chgData name="Holland, Trevor" userId="9af69e06-d40a-4540-b638-2575923c803f" providerId="ADAL" clId="{FF486984-3280-4FFA-BC4C-33BA47FF36C9}" dt="2024-02-14T14:08:25.492" v="0" actId="478"/>
        <pc:sldMkLst>
          <pc:docMk/>
          <pc:sldMk cId="0" sldId="256"/>
        </pc:sldMkLst>
        <pc:picChg chg="del">
          <ac:chgData name="Holland, Trevor" userId="9af69e06-d40a-4540-b638-2575923c803f" providerId="ADAL" clId="{FF486984-3280-4FFA-BC4C-33BA47FF36C9}" dt="2024-02-14T14:08:25.492" v="0" actId="478"/>
          <ac:picMkLst>
            <pc:docMk/>
            <pc:sldMk cId="0" sldId="256"/>
            <ac:picMk id="225" creationId="{00000000-0000-0000-0000-000000000000}"/>
          </ac:picMkLst>
        </pc:picChg>
      </pc:sldChg>
      <pc:sldChg chg="del">
        <pc:chgData name="Holland, Trevor" userId="9af69e06-d40a-4540-b638-2575923c803f" providerId="ADAL" clId="{FF486984-3280-4FFA-BC4C-33BA47FF36C9}" dt="2024-02-14T14:08:34.333" v="1" actId="2696"/>
        <pc:sldMkLst>
          <pc:docMk/>
          <pc:sldMk cId="0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0aa4fd4bf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0aa4fd4bf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0aa4fd4bf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0aa4fd4bf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cedbcbcb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cedbcbcb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aa4fd4bf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0aa4fd4bf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0aa4fd4bf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0aa4fd4bf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0aa4fd4bf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0aa4fd4bf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0aa4fd4bf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0aa4fd4bf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0aa4fd4bf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0aa4fd4bf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aa4fd4bf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0aa4fd4bf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0cedbcbcb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0cedbcbcb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70a692105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070a692105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aa4fd4bf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0aa4fd4bf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70a692105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070a692105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070a692105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070a692105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70a692105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070a692105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b0e90d4ec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b0e90d4ec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b7da5849da_3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2b7da5849da_3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b7809973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b7809973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70a692105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070a692105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no SP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2065973" y="1247266"/>
            <a:ext cx="6032750" cy="1630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500"/>
              <a:buFont typeface="Calibri"/>
              <a:buNone/>
              <a:defRPr sz="4500">
                <a:solidFill>
                  <a:srgbClr val="0070C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2065973" y="3232470"/>
            <a:ext cx="603275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1" name="Google Shape;61;p1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40443" y="1247266"/>
            <a:ext cx="2971441" cy="2971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5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SP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03246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4606" y="1015613"/>
            <a:ext cx="7680744" cy="361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944322"/>
            <a:ext cx="30861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1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no SP">
  <p:cSld name="Title and Content -no SP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784272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831532" y="1015613"/>
            <a:ext cx="7683817" cy="361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028950" y="4944322"/>
            <a:ext cx="30861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1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8470791" y="31472"/>
            <a:ext cx="673209" cy="64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SP">
  <p:cSld name="Title Slide - SP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ctrTitle"/>
          </p:nvPr>
        </p:nvSpPr>
        <p:spPr>
          <a:xfrm>
            <a:off x="4046744" y="1142564"/>
            <a:ext cx="4758719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500"/>
              <a:buFont typeface="Calibri"/>
              <a:buNone/>
              <a:defRPr sz="4500">
                <a:solidFill>
                  <a:srgbClr val="0070C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1"/>
          </p:nvPr>
        </p:nvSpPr>
        <p:spPr>
          <a:xfrm>
            <a:off x="4242661" y="3127768"/>
            <a:ext cx="4562801" cy="101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83" name="Google Shape;83;p1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4765238" y="0"/>
            <a:ext cx="673209" cy="64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1">
  <p:cSld name="Goal1">
    <p:bg>
      <p:bgPr>
        <a:solidFill>
          <a:srgbClr val="FF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27632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9"/>
          <p:cNvSpPr txBox="1"/>
          <p:nvPr/>
        </p:nvSpPr>
        <p:spPr>
          <a:xfrm>
            <a:off x="246050" y="2440872"/>
            <a:ext cx="1889876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Student Success</a:t>
            </a:r>
            <a:endParaRPr sz="1100"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2135927" y="976394"/>
            <a:ext cx="6639988" cy="380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91" name="Google Shape;91;p19"/>
          <p:cNvCxnSpPr/>
          <p:nvPr/>
        </p:nvCxnSpPr>
        <p:spPr>
          <a:xfrm>
            <a:off x="1951009" y="964769"/>
            <a:ext cx="0" cy="3835831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9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oal1">
  <p:cSld name="1_Goal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53510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0"/>
          <p:cNvSpPr txBox="1"/>
          <p:nvPr/>
        </p:nvSpPr>
        <p:spPr>
          <a:xfrm>
            <a:off x="246050" y="2440872"/>
            <a:ext cx="1889876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Student Success &amp;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EEA320"/>
                </a:solidFill>
                <a:latin typeface="Calibri"/>
                <a:ea typeface="Calibri"/>
                <a:cs typeface="Calibri"/>
                <a:sym typeface="Calibri"/>
              </a:rPr>
              <a:t>Well-Being</a:t>
            </a:r>
            <a:endParaRPr sz="1100"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2135927" y="976394"/>
            <a:ext cx="6639988" cy="380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00" name="Google Shape;100;p20"/>
          <p:cNvCxnSpPr/>
          <p:nvPr/>
        </p:nvCxnSpPr>
        <p:spPr>
          <a:xfrm>
            <a:off x="1951009" y="964769"/>
            <a:ext cx="0" cy="3835831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01" name="Google Shape;101;p2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2">
  <p:cSld name="Goal2">
    <p:bg>
      <p:bgPr>
        <a:solidFill>
          <a:srgbClr val="FFFFF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21161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21"/>
          <p:cNvSpPr txBox="1"/>
          <p:nvPr/>
        </p:nvSpPr>
        <p:spPr>
          <a:xfrm>
            <a:off x="246050" y="2440872"/>
            <a:ext cx="1889876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EEA320"/>
                </a:solidFill>
                <a:latin typeface="Calibri"/>
                <a:ea typeface="Calibri"/>
                <a:cs typeface="Calibri"/>
                <a:sym typeface="Calibri"/>
              </a:rPr>
              <a:t>Student </a:t>
            </a:r>
            <a:br>
              <a:rPr lang="en" sz="2100" b="1">
                <a:solidFill>
                  <a:srgbClr val="EEA32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100" b="1">
                <a:solidFill>
                  <a:srgbClr val="EEA320"/>
                </a:solidFill>
                <a:latin typeface="Calibri"/>
                <a:ea typeface="Calibri"/>
                <a:cs typeface="Calibri"/>
                <a:sym typeface="Calibri"/>
              </a:rPr>
              <a:t>Well-Being</a:t>
            </a:r>
            <a:endParaRPr sz="1100"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2135927" y="976394"/>
            <a:ext cx="6639988" cy="380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09" name="Google Shape;109;p21"/>
          <p:cNvCxnSpPr/>
          <p:nvPr/>
        </p:nvCxnSpPr>
        <p:spPr>
          <a:xfrm>
            <a:off x="1962629" y="943828"/>
            <a:ext cx="0" cy="3835831"/>
          </a:xfrm>
          <a:prstGeom prst="straightConnector1">
            <a:avLst/>
          </a:prstGeom>
          <a:noFill/>
          <a:ln w="38100" cap="flat" cmpd="sng">
            <a:solidFill>
              <a:srgbClr val="EEA32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10" name="Google Shape;110;p2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3">
  <p:cSld name="Goal3"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08219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22"/>
          <p:cNvSpPr txBox="1"/>
          <p:nvPr/>
        </p:nvSpPr>
        <p:spPr>
          <a:xfrm>
            <a:off x="246050" y="2440872"/>
            <a:ext cx="1889876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8DC640"/>
                </a:solidFill>
                <a:latin typeface="Calibri"/>
                <a:ea typeface="Calibri"/>
                <a:cs typeface="Calibri"/>
                <a:sym typeface="Calibri"/>
              </a:rPr>
              <a:t>Engaged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8DC640"/>
                </a:solidFill>
                <a:latin typeface="Calibri"/>
                <a:ea typeface="Calibri"/>
                <a:cs typeface="Calibri"/>
                <a:sym typeface="Calibri"/>
              </a:rPr>
              <a:t>Workforce</a:t>
            </a:r>
            <a:endParaRPr sz="1100"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2135927" y="976394"/>
            <a:ext cx="6639988" cy="380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18" name="Google Shape;118;p22"/>
          <p:cNvCxnSpPr/>
          <p:nvPr/>
        </p:nvCxnSpPr>
        <p:spPr>
          <a:xfrm>
            <a:off x="1962629" y="943828"/>
            <a:ext cx="0" cy="3835831"/>
          </a:xfrm>
          <a:prstGeom prst="straightConnector1">
            <a:avLst/>
          </a:prstGeom>
          <a:noFill/>
          <a:ln w="38100" cap="flat" cmpd="sng">
            <a:solidFill>
              <a:srgbClr val="8DC64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19" name="Google Shape;119;p2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4">
  <p:cSld name="Goal4">
    <p:bg>
      <p:bgPr>
        <a:solidFill>
          <a:srgbClr val="FFFFF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47041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23"/>
          <p:cNvSpPr txBox="1"/>
          <p:nvPr/>
        </p:nvSpPr>
        <p:spPr>
          <a:xfrm>
            <a:off x="246050" y="2440872"/>
            <a:ext cx="1889876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65BBE9"/>
                </a:solidFill>
                <a:latin typeface="Calibri"/>
                <a:ea typeface="Calibri"/>
                <a:cs typeface="Calibri"/>
                <a:sym typeface="Calibri"/>
              </a:rPr>
              <a:t>Operational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65BBE9"/>
                </a:solidFill>
                <a:latin typeface="Calibri"/>
                <a:ea typeface="Calibri"/>
                <a:cs typeface="Calibri"/>
                <a:sym typeface="Calibri"/>
              </a:rPr>
              <a:t>Excellence</a:t>
            </a:r>
            <a:endParaRPr sz="1100"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>
            <a:off x="2135927" y="976394"/>
            <a:ext cx="6639988" cy="380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27" name="Google Shape;127;p23"/>
          <p:cNvCxnSpPr/>
          <p:nvPr/>
        </p:nvCxnSpPr>
        <p:spPr>
          <a:xfrm>
            <a:off x="1962629" y="943828"/>
            <a:ext cx="0" cy="3835831"/>
          </a:xfrm>
          <a:prstGeom prst="straightConnector1">
            <a:avLst/>
          </a:prstGeom>
          <a:noFill/>
          <a:ln w="38100" cap="flat" cmpd="sng">
            <a:solidFill>
              <a:srgbClr val="65BBE9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28" name="Google Shape;128;p2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5">
  <p:cSld name="Goal5">
    <p:bg>
      <p:bgPr>
        <a:solidFill>
          <a:srgbClr val="FFFFFF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40571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24"/>
          <p:cNvSpPr txBox="1"/>
          <p:nvPr/>
        </p:nvSpPr>
        <p:spPr>
          <a:xfrm>
            <a:off x="246050" y="2440872"/>
            <a:ext cx="1889876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6D92A"/>
                </a:solidFill>
                <a:latin typeface="Calibri"/>
                <a:ea typeface="Calibri"/>
                <a:cs typeface="Calibri"/>
                <a:sym typeface="Calibri"/>
              </a:rPr>
              <a:t>Partnerships</a:t>
            </a:r>
            <a:endParaRPr sz="1100"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2135927" y="976394"/>
            <a:ext cx="6639988" cy="380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36" name="Google Shape;136;p24"/>
          <p:cNvCxnSpPr/>
          <p:nvPr/>
        </p:nvCxnSpPr>
        <p:spPr>
          <a:xfrm>
            <a:off x="1962629" y="943828"/>
            <a:ext cx="0" cy="3835831"/>
          </a:xfrm>
          <a:prstGeom prst="straightConnector1">
            <a:avLst/>
          </a:prstGeom>
          <a:noFill/>
          <a:ln w="38100" cap="flat" cmpd="sng">
            <a:solidFill>
              <a:srgbClr val="F6D92A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37" name="Google Shape;137;p2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1/Objectives">
  <p:cSld name="Goal1/Objective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34102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25"/>
          <p:cNvSpPr txBox="1"/>
          <p:nvPr/>
        </p:nvSpPr>
        <p:spPr>
          <a:xfrm>
            <a:off x="246050" y="2440872"/>
            <a:ext cx="1889876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Student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Success &amp;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EEA320"/>
                </a:solidFill>
                <a:latin typeface="Calibri"/>
                <a:ea typeface="Calibri"/>
                <a:cs typeface="Calibri"/>
                <a:sym typeface="Calibri"/>
              </a:rPr>
              <a:t>Well-Being</a:t>
            </a:r>
            <a:endParaRPr sz="1100"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2261570" y="904465"/>
            <a:ext cx="3008008" cy="76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2"/>
          </p:nvPr>
        </p:nvSpPr>
        <p:spPr>
          <a:xfrm>
            <a:off x="2261570" y="1779939"/>
            <a:ext cx="3008008" cy="29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3"/>
          </p:nvPr>
        </p:nvSpPr>
        <p:spPr>
          <a:xfrm>
            <a:off x="5811850" y="904465"/>
            <a:ext cx="3086100" cy="76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4"/>
          </p:nvPr>
        </p:nvSpPr>
        <p:spPr>
          <a:xfrm>
            <a:off x="5811850" y="1779939"/>
            <a:ext cx="3086100" cy="29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48" name="Google Shape;148;p25"/>
          <p:cNvCxnSpPr/>
          <p:nvPr/>
        </p:nvCxnSpPr>
        <p:spPr>
          <a:xfrm>
            <a:off x="2135927" y="1717118"/>
            <a:ext cx="3418531" cy="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dot"/>
            <a:miter lim="800000"/>
            <a:headEnd type="none" w="sm" len="sm"/>
            <a:tailEnd type="triangle" w="lg" len="lg"/>
          </a:ln>
        </p:spPr>
      </p:cxnSp>
      <p:cxnSp>
        <p:nvCxnSpPr>
          <p:cNvPr id="149" name="Google Shape;149;p25"/>
          <p:cNvCxnSpPr/>
          <p:nvPr/>
        </p:nvCxnSpPr>
        <p:spPr>
          <a:xfrm>
            <a:off x="5554457" y="1717118"/>
            <a:ext cx="3343493" cy="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50" name="Google Shape;150;p25"/>
          <p:cNvCxnSpPr/>
          <p:nvPr/>
        </p:nvCxnSpPr>
        <p:spPr>
          <a:xfrm>
            <a:off x="5554457" y="1717118"/>
            <a:ext cx="0" cy="3062541"/>
          </a:xfrm>
          <a:prstGeom prst="straightConnector1">
            <a:avLst/>
          </a:prstGeom>
          <a:noFill/>
          <a:ln w="12700" cap="flat" cmpd="sng">
            <a:solidFill>
              <a:srgbClr val="0070C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51" name="Google Shape;151;p25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2/Objectives">
  <p:cSld name="Goal2/Objectives"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14692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6"/>
          <p:cNvSpPr txBox="1"/>
          <p:nvPr/>
        </p:nvSpPr>
        <p:spPr>
          <a:xfrm>
            <a:off x="246050" y="2440872"/>
            <a:ext cx="1889876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EEA320"/>
                </a:solidFill>
                <a:latin typeface="Calibri"/>
                <a:ea typeface="Calibri"/>
                <a:cs typeface="Calibri"/>
                <a:sym typeface="Calibri"/>
              </a:rPr>
              <a:t>Student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EEA320"/>
                </a:solidFill>
                <a:latin typeface="Calibri"/>
                <a:ea typeface="Calibri"/>
                <a:cs typeface="Calibri"/>
                <a:sym typeface="Calibri"/>
              </a:rPr>
              <a:t>Well-Being</a:t>
            </a:r>
            <a:endParaRPr sz="1100"/>
          </a:p>
        </p:txBody>
      </p:sp>
      <p:sp>
        <p:nvSpPr>
          <p:cNvPr id="158" name="Google Shape;158;p26"/>
          <p:cNvSpPr txBox="1">
            <a:spLocks noGrp="1"/>
          </p:cNvSpPr>
          <p:nvPr>
            <p:ph type="body" idx="1"/>
          </p:nvPr>
        </p:nvSpPr>
        <p:spPr>
          <a:xfrm>
            <a:off x="2261570" y="904465"/>
            <a:ext cx="3008008" cy="76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2"/>
          </p:nvPr>
        </p:nvSpPr>
        <p:spPr>
          <a:xfrm>
            <a:off x="2261570" y="1779939"/>
            <a:ext cx="3008008" cy="29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body" idx="3"/>
          </p:nvPr>
        </p:nvSpPr>
        <p:spPr>
          <a:xfrm>
            <a:off x="5811850" y="904465"/>
            <a:ext cx="3086100" cy="76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4"/>
          </p:nvPr>
        </p:nvSpPr>
        <p:spPr>
          <a:xfrm>
            <a:off x="5811850" y="1779939"/>
            <a:ext cx="3086100" cy="29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62" name="Google Shape;162;p26"/>
          <p:cNvCxnSpPr/>
          <p:nvPr/>
        </p:nvCxnSpPr>
        <p:spPr>
          <a:xfrm>
            <a:off x="2135927" y="1717118"/>
            <a:ext cx="3418531" cy="0"/>
          </a:xfrm>
          <a:prstGeom prst="straightConnector1">
            <a:avLst/>
          </a:prstGeom>
          <a:noFill/>
          <a:ln w="25400" cap="flat" cmpd="sng">
            <a:solidFill>
              <a:srgbClr val="EEA320"/>
            </a:solidFill>
            <a:prstDash val="dot"/>
            <a:miter lim="800000"/>
            <a:headEnd type="none" w="sm" len="sm"/>
            <a:tailEnd type="triangle" w="lg" len="lg"/>
          </a:ln>
        </p:spPr>
      </p:cxnSp>
      <p:cxnSp>
        <p:nvCxnSpPr>
          <p:cNvPr id="163" name="Google Shape;163;p26"/>
          <p:cNvCxnSpPr/>
          <p:nvPr/>
        </p:nvCxnSpPr>
        <p:spPr>
          <a:xfrm>
            <a:off x="5554457" y="1717118"/>
            <a:ext cx="3343493" cy="0"/>
          </a:xfrm>
          <a:prstGeom prst="straightConnector1">
            <a:avLst/>
          </a:prstGeom>
          <a:noFill/>
          <a:ln w="25400" cap="flat" cmpd="sng">
            <a:solidFill>
              <a:srgbClr val="EEA32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64" name="Google Shape;164;p26"/>
          <p:cNvCxnSpPr/>
          <p:nvPr/>
        </p:nvCxnSpPr>
        <p:spPr>
          <a:xfrm>
            <a:off x="5554457" y="1717118"/>
            <a:ext cx="0" cy="3062541"/>
          </a:xfrm>
          <a:prstGeom prst="straightConnector1">
            <a:avLst/>
          </a:prstGeom>
          <a:noFill/>
          <a:ln w="12700" cap="flat" cmpd="sng">
            <a:solidFill>
              <a:srgbClr val="EEA32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65" name="Google Shape;165;p2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3/Objectives">
  <p:cSld name="Goal3/Objectives">
    <p:bg>
      <p:bgPr>
        <a:solidFill>
          <a:srgbClr val="FFFF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53511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7"/>
          <p:cNvSpPr txBox="1"/>
          <p:nvPr/>
        </p:nvSpPr>
        <p:spPr>
          <a:xfrm>
            <a:off x="246050" y="2440872"/>
            <a:ext cx="1889876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8DC640"/>
                </a:solidFill>
                <a:latin typeface="Calibri"/>
                <a:ea typeface="Calibri"/>
                <a:cs typeface="Calibri"/>
                <a:sym typeface="Calibri"/>
              </a:rPr>
              <a:t>Engaged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8DC640"/>
                </a:solidFill>
                <a:latin typeface="Calibri"/>
                <a:ea typeface="Calibri"/>
                <a:cs typeface="Calibri"/>
                <a:sym typeface="Calibri"/>
              </a:rPr>
              <a:t>Workforce</a:t>
            </a:r>
            <a:endParaRPr sz="1100"/>
          </a:p>
        </p:txBody>
      </p:sp>
      <p:sp>
        <p:nvSpPr>
          <p:cNvPr id="172" name="Google Shape;172;p27"/>
          <p:cNvSpPr txBox="1">
            <a:spLocks noGrp="1"/>
          </p:cNvSpPr>
          <p:nvPr>
            <p:ph type="body" idx="1"/>
          </p:nvPr>
        </p:nvSpPr>
        <p:spPr>
          <a:xfrm>
            <a:off x="2261570" y="904465"/>
            <a:ext cx="3008008" cy="76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body" idx="2"/>
          </p:nvPr>
        </p:nvSpPr>
        <p:spPr>
          <a:xfrm>
            <a:off x="2261570" y="1779939"/>
            <a:ext cx="3008008" cy="29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body" idx="3"/>
          </p:nvPr>
        </p:nvSpPr>
        <p:spPr>
          <a:xfrm>
            <a:off x="5811850" y="904465"/>
            <a:ext cx="3086100" cy="76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body" idx="4"/>
          </p:nvPr>
        </p:nvSpPr>
        <p:spPr>
          <a:xfrm>
            <a:off x="5811850" y="1779939"/>
            <a:ext cx="3086100" cy="29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76" name="Google Shape;176;p27"/>
          <p:cNvCxnSpPr/>
          <p:nvPr/>
        </p:nvCxnSpPr>
        <p:spPr>
          <a:xfrm>
            <a:off x="2135927" y="1717118"/>
            <a:ext cx="3418531" cy="0"/>
          </a:xfrm>
          <a:prstGeom prst="straightConnector1">
            <a:avLst/>
          </a:prstGeom>
          <a:noFill/>
          <a:ln w="25400" cap="flat" cmpd="sng">
            <a:solidFill>
              <a:srgbClr val="8DC640"/>
            </a:solidFill>
            <a:prstDash val="dot"/>
            <a:miter lim="800000"/>
            <a:headEnd type="none" w="sm" len="sm"/>
            <a:tailEnd type="triangle" w="lg" len="lg"/>
          </a:ln>
        </p:spPr>
      </p:cxnSp>
      <p:cxnSp>
        <p:nvCxnSpPr>
          <p:cNvPr id="177" name="Google Shape;177;p27"/>
          <p:cNvCxnSpPr/>
          <p:nvPr/>
        </p:nvCxnSpPr>
        <p:spPr>
          <a:xfrm>
            <a:off x="5554457" y="1717118"/>
            <a:ext cx="3343493" cy="0"/>
          </a:xfrm>
          <a:prstGeom prst="straightConnector1">
            <a:avLst/>
          </a:prstGeom>
          <a:noFill/>
          <a:ln w="25400" cap="flat" cmpd="sng">
            <a:solidFill>
              <a:srgbClr val="8DC64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78" name="Google Shape;178;p27"/>
          <p:cNvCxnSpPr/>
          <p:nvPr/>
        </p:nvCxnSpPr>
        <p:spPr>
          <a:xfrm>
            <a:off x="5554457" y="1717118"/>
            <a:ext cx="0" cy="3062541"/>
          </a:xfrm>
          <a:prstGeom prst="straightConnector1">
            <a:avLst/>
          </a:prstGeom>
          <a:noFill/>
          <a:ln w="12700" cap="flat" cmpd="sng">
            <a:solidFill>
              <a:srgbClr val="8DC64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79" name="Google Shape;179;p2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5/Objectives">
  <p:cSld name="Goal5/Objectives">
    <p:bg>
      <p:bgPr>
        <a:solidFill>
          <a:srgbClr val="FFFFFF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34102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28"/>
          <p:cNvSpPr txBox="1"/>
          <p:nvPr/>
        </p:nvSpPr>
        <p:spPr>
          <a:xfrm>
            <a:off x="246050" y="2440872"/>
            <a:ext cx="1889876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6D92A"/>
                </a:solidFill>
                <a:latin typeface="Calibri"/>
                <a:ea typeface="Calibri"/>
                <a:cs typeface="Calibri"/>
                <a:sym typeface="Calibri"/>
              </a:rPr>
              <a:t>Supportive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6D92A"/>
                </a:solidFill>
                <a:latin typeface="Calibri"/>
                <a:ea typeface="Calibri"/>
                <a:cs typeface="Calibri"/>
                <a:sym typeface="Calibri"/>
              </a:rPr>
              <a:t>Partnerships</a:t>
            </a:r>
            <a:endParaRPr sz="1100"/>
          </a:p>
        </p:txBody>
      </p:sp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2261570" y="904465"/>
            <a:ext cx="3008008" cy="76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2"/>
          </p:nvPr>
        </p:nvSpPr>
        <p:spPr>
          <a:xfrm>
            <a:off x="2261570" y="1779939"/>
            <a:ext cx="3008008" cy="29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3"/>
          </p:nvPr>
        </p:nvSpPr>
        <p:spPr>
          <a:xfrm>
            <a:off x="5811850" y="904465"/>
            <a:ext cx="3086100" cy="76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body" idx="4"/>
          </p:nvPr>
        </p:nvSpPr>
        <p:spPr>
          <a:xfrm>
            <a:off x="5811850" y="1779939"/>
            <a:ext cx="3086100" cy="29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90" name="Google Shape;190;p28"/>
          <p:cNvCxnSpPr/>
          <p:nvPr/>
        </p:nvCxnSpPr>
        <p:spPr>
          <a:xfrm>
            <a:off x="2135927" y="1717118"/>
            <a:ext cx="3418531" cy="0"/>
          </a:xfrm>
          <a:prstGeom prst="straightConnector1">
            <a:avLst/>
          </a:prstGeom>
          <a:noFill/>
          <a:ln w="25400" cap="flat" cmpd="sng">
            <a:solidFill>
              <a:srgbClr val="F6D92A"/>
            </a:solidFill>
            <a:prstDash val="dot"/>
            <a:miter lim="800000"/>
            <a:headEnd type="none" w="sm" len="sm"/>
            <a:tailEnd type="triangle" w="lg" len="lg"/>
          </a:ln>
        </p:spPr>
      </p:cxnSp>
      <p:cxnSp>
        <p:nvCxnSpPr>
          <p:cNvPr id="191" name="Google Shape;191;p28"/>
          <p:cNvCxnSpPr/>
          <p:nvPr/>
        </p:nvCxnSpPr>
        <p:spPr>
          <a:xfrm>
            <a:off x="5554457" y="1717118"/>
            <a:ext cx="3343493" cy="0"/>
          </a:xfrm>
          <a:prstGeom prst="straightConnector1">
            <a:avLst/>
          </a:prstGeom>
          <a:noFill/>
          <a:ln w="25400" cap="flat" cmpd="sng">
            <a:solidFill>
              <a:srgbClr val="F6D92A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28"/>
          <p:cNvCxnSpPr/>
          <p:nvPr/>
        </p:nvCxnSpPr>
        <p:spPr>
          <a:xfrm>
            <a:off x="5554457" y="1717118"/>
            <a:ext cx="0" cy="3062541"/>
          </a:xfrm>
          <a:prstGeom prst="straightConnector1">
            <a:avLst/>
          </a:prstGeom>
          <a:noFill/>
          <a:ln w="12700" cap="flat" cmpd="sng">
            <a:solidFill>
              <a:srgbClr val="F6D92A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93" name="Google Shape;193;p2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4/Objectives">
  <p:cSld name="Goal4/Objectives">
    <p:bg>
      <p:bgPr>
        <a:solidFill>
          <a:srgbClr val="FFFFF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327632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ftr" idx="11"/>
          </p:nvPr>
        </p:nvSpPr>
        <p:spPr>
          <a:xfrm>
            <a:off x="3028950" y="4945256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29"/>
          <p:cNvSpPr txBox="1"/>
          <p:nvPr/>
        </p:nvSpPr>
        <p:spPr>
          <a:xfrm>
            <a:off x="246050" y="2440872"/>
            <a:ext cx="1889876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65BBE9"/>
                </a:solidFill>
                <a:latin typeface="Calibri"/>
                <a:ea typeface="Calibri"/>
                <a:cs typeface="Calibri"/>
                <a:sym typeface="Calibri"/>
              </a:rPr>
              <a:t>Operational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65BBE9"/>
                </a:solidFill>
                <a:latin typeface="Calibri"/>
                <a:ea typeface="Calibri"/>
                <a:cs typeface="Calibri"/>
                <a:sym typeface="Calibri"/>
              </a:rPr>
              <a:t>Excellence</a:t>
            </a:r>
            <a:endParaRPr sz="1100"/>
          </a:p>
        </p:txBody>
      </p:sp>
      <p:sp>
        <p:nvSpPr>
          <p:cNvPr id="200" name="Google Shape;200;p29"/>
          <p:cNvSpPr txBox="1">
            <a:spLocks noGrp="1"/>
          </p:cNvSpPr>
          <p:nvPr>
            <p:ph type="body" idx="1"/>
          </p:nvPr>
        </p:nvSpPr>
        <p:spPr>
          <a:xfrm>
            <a:off x="2261570" y="904465"/>
            <a:ext cx="3008008" cy="76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body" idx="2"/>
          </p:nvPr>
        </p:nvSpPr>
        <p:spPr>
          <a:xfrm>
            <a:off x="2261570" y="1779939"/>
            <a:ext cx="3008008" cy="29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body" idx="3"/>
          </p:nvPr>
        </p:nvSpPr>
        <p:spPr>
          <a:xfrm>
            <a:off x="5811850" y="904465"/>
            <a:ext cx="3086100" cy="76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4"/>
          </p:nvPr>
        </p:nvSpPr>
        <p:spPr>
          <a:xfrm>
            <a:off x="5811850" y="1779939"/>
            <a:ext cx="3086100" cy="29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04" name="Google Shape;204;p29"/>
          <p:cNvCxnSpPr/>
          <p:nvPr/>
        </p:nvCxnSpPr>
        <p:spPr>
          <a:xfrm>
            <a:off x="2135927" y="1717118"/>
            <a:ext cx="3418531" cy="0"/>
          </a:xfrm>
          <a:prstGeom prst="straightConnector1">
            <a:avLst/>
          </a:prstGeom>
          <a:noFill/>
          <a:ln w="25400" cap="flat" cmpd="sng">
            <a:solidFill>
              <a:srgbClr val="65BBE9"/>
            </a:solidFill>
            <a:prstDash val="dot"/>
            <a:miter lim="800000"/>
            <a:headEnd type="none" w="sm" len="sm"/>
            <a:tailEnd type="triangle" w="lg" len="lg"/>
          </a:ln>
        </p:spPr>
      </p:cxnSp>
      <p:cxnSp>
        <p:nvCxnSpPr>
          <p:cNvPr id="205" name="Google Shape;205;p29"/>
          <p:cNvCxnSpPr/>
          <p:nvPr/>
        </p:nvCxnSpPr>
        <p:spPr>
          <a:xfrm>
            <a:off x="5554457" y="1717118"/>
            <a:ext cx="3343493" cy="0"/>
          </a:xfrm>
          <a:prstGeom prst="straightConnector1">
            <a:avLst/>
          </a:prstGeom>
          <a:noFill/>
          <a:ln w="25400" cap="flat" cmpd="sng">
            <a:solidFill>
              <a:srgbClr val="65BBE9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06" name="Google Shape;206;p29"/>
          <p:cNvCxnSpPr/>
          <p:nvPr/>
        </p:nvCxnSpPr>
        <p:spPr>
          <a:xfrm>
            <a:off x="5554457" y="1717118"/>
            <a:ext cx="0" cy="3062541"/>
          </a:xfrm>
          <a:prstGeom prst="straightConnector1">
            <a:avLst/>
          </a:prstGeom>
          <a:noFill/>
          <a:ln w="12700" cap="flat" cmpd="sng">
            <a:solidFill>
              <a:srgbClr val="65BBE9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207" name="Google Shape;207;p29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-no SP">
  <p:cSld name="Comparison-no SP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257301" y="78582"/>
            <a:ext cx="6383547" cy="49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126079" y="1070203"/>
            <a:ext cx="4166715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2"/>
          </p:nvPr>
        </p:nvSpPr>
        <p:spPr>
          <a:xfrm>
            <a:off x="126079" y="1688137"/>
            <a:ext cx="4166715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0"/>
          <p:cNvSpPr txBox="1">
            <a:spLocks noGrp="1"/>
          </p:cNvSpPr>
          <p:nvPr>
            <p:ph type="ftr" idx="11"/>
          </p:nvPr>
        </p:nvSpPr>
        <p:spPr>
          <a:xfrm>
            <a:off x="3028950" y="4960814"/>
            <a:ext cx="30861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0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30"/>
          <p:cNvSpPr txBox="1">
            <a:spLocks noGrp="1"/>
          </p:cNvSpPr>
          <p:nvPr>
            <p:ph type="body" idx="3"/>
          </p:nvPr>
        </p:nvSpPr>
        <p:spPr>
          <a:xfrm>
            <a:off x="4502577" y="1070203"/>
            <a:ext cx="4515344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body" idx="4"/>
          </p:nvPr>
        </p:nvSpPr>
        <p:spPr>
          <a:xfrm>
            <a:off x="4502577" y="1688137"/>
            <a:ext cx="4515344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17" name="Google Shape;217;p30"/>
          <p:cNvCxnSpPr/>
          <p:nvPr/>
        </p:nvCxnSpPr>
        <p:spPr>
          <a:xfrm>
            <a:off x="4395315" y="1070203"/>
            <a:ext cx="0" cy="3381375"/>
          </a:xfrm>
          <a:prstGeom prst="straightConnector1">
            <a:avLst/>
          </a:prstGeom>
          <a:noFill/>
          <a:ln w="28575" cap="flat" cmpd="sng">
            <a:solidFill>
              <a:srgbClr val="2E75B5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218" name="Google Shape;218;p3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4761"/>
          <a:stretch/>
        </p:blipFill>
        <p:spPr>
          <a:xfrm>
            <a:off x="7567786" y="0"/>
            <a:ext cx="727756" cy="6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319685" y="102394"/>
            <a:ext cx="6784272" cy="35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628650" y="1015613"/>
            <a:ext cx="7886700" cy="361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126079" y="4975712"/>
            <a:ext cx="20574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ftr" idx="11"/>
          </p:nvPr>
        </p:nvSpPr>
        <p:spPr>
          <a:xfrm>
            <a:off x="3028950" y="4944322"/>
            <a:ext cx="3086100" cy="14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Laura.Goodwyn@apsva.u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Melissa.LaraOrtiz@apsva.u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wanson.apsva.us/athletics/form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whitney.field@apsva.us" TargetMode="External"/><Relationship Id="rId3" Type="http://schemas.openxmlformats.org/officeDocument/2006/relationships/hyperlink" Target="mailto:meghan.smeenk@apsva.us" TargetMode="External"/><Relationship Id="rId7" Type="http://schemas.openxmlformats.org/officeDocument/2006/relationships/hyperlink" Target="mailto:cynthia.chiu@apsva.u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laura.partridge@apsva.us" TargetMode="External"/><Relationship Id="rId5" Type="http://schemas.openxmlformats.org/officeDocument/2006/relationships/hyperlink" Target="mailto:melissa.laraortiz@apsva.us" TargetMode="External"/><Relationship Id="rId4" Type="http://schemas.openxmlformats.org/officeDocument/2006/relationships/hyperlink" Target="mailto:laura.goodwyn@apsva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>
            <a:spLocks noGrp="1"/>
          </p:cNvSpPr>
          <p:nvPr>
            <p:ph type="ctrTitle"/>
          </p:nvPr>
        </p:nvSpPr>
        <p:spPr>
          <a:xfrm>
            <a:off x="311700" y="185750"/>
            <a:ext cx="8520600" cy="12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Welcome to Swanson!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24" name="Google Shape;224;p31"/>
          <p:cNvSpPr txBox="1">
            <a:spLocks noGrp="1"/>
          </p:cNvSpPr>
          <p:nvPr>
            <p:ph type="subTitle" idx="1"/>
          </p:nvPr>
        </p:nvSpPr>
        <p:spPr>
          <a:xfrm>
            <a:off x="311700" y="428677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Rising 6th Grade Presentation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6th Grade Electives - CHOOSE 1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93" name="Google Shape;293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Band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Orchestra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Chorus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Admiral’s Wheel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Rotation of elective classes (approx. 1 class each quarter)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Typically includes Art, Drama, Technology Education, Keyboarding, Family &amp; Consumer Science, etc. 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Courses change each year based on staffing</a:t>
            </a:r>
            <a:endParaRPr sz="2400"/>
          </a:p>
        </p:txBody>
      </p:sp>
      <p:pic>
        <p:nvPicPr>
          <p:cNvPr id="294" name="Google Shape;294;p40"/>
          <p:cNvPicPr preferRelativeResize="0"/>
          <p:nvPr/>
        </p:nvPicPr>
        <p:blipFill rotWithShape="1">
          <a:blip r:embed="rId3">
            <a:alphaModFix/>
          </a:blip>
          <a:srcRect l="2324" b="39426"/>
          <a:stretch/>
        </p:blipFill>
        <p:spPr>
          <a:xfrm>
            <a:off x="4408849" y="1152475"/>
            <a:ext cx="3161073" cy="147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Choosing 6th Grade Courses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300" name="Google Shape;30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Google Form</a:t>
            </a:r>
            <a:endParaRPr sz="2400"/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You will only be choosing:</a:t>
            </a:r>
            <a:endParaRPr sz="240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Disciplinary Literacy - full year </a:t>
            </a:r>
            <a:r>
              <a:rPr lang="en" sz="2400" u="sng"/>
              <a:t>or</a:t>
            </a:r>
            <a:r>
              <a:rPr lang="en" sz="2400"/>
              <a:t> half year paired with language</a:t>
            </a:r>
            <a:endParaRPr sz="240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English - regular </a:t>
            </a:r>
            <a:r>
              <a:rPr lang="en" sz="2400" u="sng"/>
              <a:t>or</a:t>
            </a:r>
            <a:r>
              <a:rPr lang="en" sz="2400"/>
              <a:t> intensified</a:t>
            </a:r>
            <a:endParaRPr sz="240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Science - regular </a:t>
            </a:r>
            <a:r>
              <a:rPr lang="en" sz="2400" u="sng"/>
              <a:t>or</a:t>
            </a:r>
            <a:r>
              <a:rPr lang="en" sz="2400"/>
              <a:t> intensified</a:t>
            </a:r>
            <a:endParaRPr sz="240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History - regular </a:t>
            </a:r>
            <a:r>
              <a:rPr lang="en" sz="2400" u="sng"/>
              <a:t>or</a:t>
            </a:r>
            <a:r>
              <a:rPr lang="en" sz="2400"/>
              <a:t> intensified</a:t>
            </a:r>
            <a:endParaRPr sz="240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Elective - Admirals’ Wheel, Band, Orchestra, </a:t>
            </a:r>
            <a:r>
              <a:rPr lang="en" sz="2400" u="sng"/>
              <a:t>or</a:t>
            </a:r>
            <a:r>
              <a:rPr lang="en" sz="2400"/>
              <a:t> Chorus (choose 1)</a:t>
            </a:r>
            <a:endParaRPr sz="2400"/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>
                <a:highlight>
                  <a:srgbClr val="FFFF00"/>
                </a:highlight>
              </a:rPr>
              <a:t>Submit Google Form by </a:t>
            </a:r>
            <a:r>
              <a:rPr lang="en" sz="2400" b="1">
                <a:highlight>
                  <a:srgbClr val="FFFF00"/>
                </a:highlight>
              </a:rPr>
              <a:t>February 23rd</a:t>
            </a:r>
            <a:endParaRPr sz="2400" b="1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Course Request Process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306" name="Google Shape;306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You will receive the Google Form from your school in February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Google Form will ask for a </a:t>
            </a:r>
            <a:r>
              <a:rPr lang="en" sz="2400" b="1" u="sng"/>
              <a:t>parent</a:t>
            </a:r>
            <a:r>
              <a:rPr lang="en" sz="2400" b="1"/>
              <a:t> </a:t>
            </a:r>
            <a:r>
              <a:rPr lang="en" sz="2400"/>
              <a:t>email address - you will receive an electronic copy of your submission at that email address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Complete the form </a:t>
            </a:r>
            <a:r>
              <a:rPr lang="en" sz="2400" b="1" u="sng"/>
              <a:t>ONLY ONCE!</a:t>
            </a:r>
            <a:r>
              <a:rPr lang="en" sz="2400"/>
              <a:t> If you need to make changes later, email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Laura.Goodwyn@apsva.us</a:t>
            </a:r>
            <a:r>
              <a:rPr lang="en" sz="2400"/>
              <a:t> or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Melissa.LaraOrtiz@apsva.us</a:t>
            </a:r>
            <a:r>
              <a:rPr lang="en" sz="2400"/>
              <a:t>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highlight>
                  <a:srgbClr val="FFFF00"/>
                </a:highlight>
              </a:rPr>
              <a:t>Submit form by </a:t>
            </a:r>
            <a:r>
              <a:rPr lang="en" sz="2400" b="1">
                <a:highlight>
                  <a:srgbClr val="FFFF00"/>
                </a:highlight>
              </a:rPr>
              <a:t>February 23rd</a:t>
            </a:r>
            <a:endParaRPr sz="24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Course Request Google Form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312" name="Google Shape;312;p43"/>
          <p:cNvPicPr preferRelativeResize="0"/>
          <p:nvPr/>
        </p:nvPicPr>
        <p:blipFill rotWithShape="1">
          <a:blip r:embed="rId3">
            <a:alphaModFix/>
          </a:blip>
          <a:srcRect l="31283" t="33548" r="15987" b="8237"/>
          <a:stretch/>
        </p:blipFill>
        <p:spPr>
          <a:xfrm>
            <a:off x="1532825" y="1152475"/>
            <a:ext cx="6253073" cy="388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After School Activities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318" name="Google Shape;318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Clubs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Sports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Act II Classes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Check-In (Extended Day)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There is a late bus at 4:15 for students who receive bus transportation</a:t>
            </a:r>
            <a:endParaRPr sz="2400"/>
          </a:p>
        </p:txBody>
      </p:sp>
      <p:pic>
        <p:nvPicPr>
          <p:cNvPr id="319" name="Google Shape;319;p44"/>
          <p:cNvPicPr preferRelativeResize="0"/>
          <p:nvPr/>
        </p:nvPicPr>
        <p:blipFill rotWithShape="1">
          <a:blip r:embed="rId3">
            <a:alphaModFix/>
          </a:blip>
          <a:srcRect t="29502"/>
          <a:stretch/>
        </p:blipFill>
        <p:spPr>
          <a:xfrm>
            <a:off x="4808475" y="268550"/>
            <a:ext cx="1785400" cy="167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4"/>
          <p:cNvPicPr preferRelativeResize="0"/>
          <p:nvPr/>
        </p:nvPicPr>
        <p:blipFill rotWithShape="1">
          <a:blip r:embed="rId4">
            <a:alphaModFix/>
          </a:blip>
          <a:srcRect l="7349" t="21061" r="8651" b="18365"/>
          <a:stretch/>
        </p:blipFill>
        <p:spPr>
          <a:xfrm>
            <a:off x="4101974" y="3572225"/>
            <a:ext cx="2957501" cy="142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4"/>
          <p:cNvPicPr preferRelativeResize="0"/>
          <p:nvPr/>
        </p:nvPicPr>
        <p:blipFill rotWithShape="1">
          <a:blip r:embed="rId5">
            <a:alphaModFix/>
          </a:blip>
          <a:srcRect t="29493"/>
          <a:stretch/>
        </p:blipFill>
        <p:spPr>
          <a:xfrm>
            <a:off x="7059475" y="855678"/>
            <a:ext cx="1785400" cy="1678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Clubs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327" name="Google Shape;327;p45"/>
          <p:cNvSpPr txBox="1">
            <a:spLocks noGrp="1"/>
          </p:cNvSpPr>
          <p:nvPr>
            <p:ph type="body" idx="1"/>
          </p:nvPr>
        </p:nvSpPr>
        <p:spPr>
          <a:xfrm>
            <a:off x="311700" y="1057825"/>
            <a:ext cx="8520600" cy="16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4067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908"/>
              <a:t>Club offerings change each year depending on staffing and student interest</a:t>
            </a:r>
            <a:endParaRPr sz="1908"/>
          </a:p>
          <a:p>
            <a:pPr marL="457200" lvl="0" indent="-34067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908"/>
              <a:t>Most clubs meet 1 day per week after school from 2:35-3:30</a:t>
            </a:r>
            <a:endParaRPr sz="1908"/>
          </a:p>
          <a:p>
            <a:pPr marL="457200" lvl="0" indent="-34067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908"/>
              <a:t>Clubs are considered “drop-in” - students do not have to attend every meeting</a:t>
            </a:r>
            <a:endParaRPr sz="1908"/>
          </a:p>
          <a:p>
            <a:pPr marL="457200" lvl="0" indent="-34067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908"/>
              <a:t>Students can start a new club by talking to Mr. Holland!</a:t>
            </a:r>
            <a:endParaRPr sz="1908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8"/>
              <a:t>Recent Club Examples:</a:t>
            </a:r>
            <a:endParaRPr sz="1908"/>
          </a:p>
        </p:txBody>
      </p:sp>
      <p:graphicFrame>
        <p:nvGraphicFramePr>
          <p:cNvPr id="328" name="Google Shape;328;p45"/>
          <p:cNvGraphicFramePr/>
          <p:nvPr/>
        </p:nvGraphicFramePr>
        <p:xfrm>
          <a:off x="443900" y="268233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{CEA70980-5EF4-4500-9D6A-480D49342379}</a:tableStyleId>
              </a:tblPr>
              <a:tblGrid>
                <a:gridCol w="269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French Club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Game Club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Anime Club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Taylor Swift Club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Gender &amp; Sexuality Alliance (GSA)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Wavelength (Literary Magazine)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Sisterhood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Math Counts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Talking About Books (TAB)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Latina Youth Leading at Swanson (LYLAS)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Swanson Young Activists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Pep Band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Magic: The Gathering Club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Technology Student Association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…and more!</a:t>
                      </a:r>
                      <a:endParaRPr>
                        <a:solidFill>
                          <a:schemeClr val="dk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Sports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334" name="Google Shape;334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Soccer*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Tennis*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Ultimate Frisbee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Cheerleading*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Basketball*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Wrestling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Swimming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Track &amp; Field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/>
              <a:t>* = tryout required</a:t>
            </a:r>
            <a:endParaRPr sz="1800"/>
          </a:p>
        </p:txBody>
      </p:sp>
      <p:sp>
        <p:nvSpPr>
          <p:cNvPr id="335" name="Google Shape;335;p4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Students must have an up-to-date (within a calendar year) Sports Physical on file before participating in a Swanson athletic team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Sports Physical Form: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https://swanson.apsva.us/athletics/forms/</a:t>
            </a:r>
            <a:r>
              <a:rPr lang="en" sz="1800"/>
              <a:t>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Teams have practice/games 4-5 days per week during the season</a:t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Act II Classes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341" name="Google Shape;341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Weekly elective class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1 day per week - after school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Attendance is taken and students receive a grade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Offerings change each year based on staffing availability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Recent classes have included Core Plus (study skills &amp; organization) and Band</a:t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Check-In (Extended Day)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347" name="Google Shape;347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After-school care from 2:35-6:00 PM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Register through APS Extended Day office for a fee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Activities are self-directed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Students can participate in sports, clubs, ACT II classes, and other activities during this time.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Transition Activities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353" name="Google Shape;353;p49"/>
          <p:cNvSpPr txBox="1">
            <a:spLocks noGrp="1"/>
          </p:cNvSpPr>
          <p:nvPr>
            <p:ph type="body" idx="1"/>
          </p:nvPr>
        </p:nvSpPr>
        <p:spPr>
          <a:xfrm>
            <a:off x="311700" y="13002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Rising 6th Grade Parent Information Night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Counselors will visit elementary schools present to 5th grade students in late January/early Feb.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5th graders will visit Swanson in early April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Summer Tours/Info Sessions - Dates TBD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Rising 6th Grade Open House in August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i="1"/>
              <a:t>*subject to change</a:t>
            </a:r>
            <a:endParaRPr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Quick Facts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31" name="Google Shape;23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School colors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Maroon and White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School mascot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Admiral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Current enrollment</a:t>
            </a:r>
            <a:endParaRPr sz="2400"/>
          </a:p>
          <a:p>
            <a:pPr marL="914400" lvl="1" indent="-444500" algn="l" rtl="0">
              <a:spcBef>
                <a:spcPts val="0"/>
              </a:spcBef>
              <a:spcAft>
                <a:spcPts val="0"/>
              </a:spcAft>
              <a:buSzPts val="3400"/>
              <a:buChar char="○"/>
            </a:pPr>
            <a:r>
              <a:rPr lang="en" sz="2400"/>
              <a:t>~900 students</a:t>
            </a:r>
            <a:endParaRPr sz="2400"/>
          </a:p>
        </p:txBody>
      </p:sp>
      <p:pic>
        <p:nvPicPr>
          <p:cNvPr id="232" name="Google Shape;2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400" y="1017725"/>
            <a:ext cx="2744100" cy="26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Important People to Know at Swanson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359" name="Google Shape;359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297106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4315">
                <a:solidFill>
                  <a:srgbClr val="000000"/>
                </a:solidFill>
              </a:rPr>
              <a:t>Ms. Smeenk - 6th Grade Assistant Principal</a:t>
            </a:r>
            <a:endParaRPr sz="4315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315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meghan.smeenk@apsva.us</a:t>
            </a:r>
            <a:r>
              <a:rPr lang="en" sz="4315">
                <a:solidFill>
                  <a:srgbClr val="000000"/>
                </a:solidFill>
              </a:rPr>
              <a:t> </a:t>
            </a:r>
            <a:endParaRPr sz="4315">
              <a:solidFill>
                <a:srgbClr val="000000"/>
              </a:solidFill>
            </a:endParaRPr>
          </a:p>
          <a:p>
            <a:pPr marL="457200" lvl="0" indent="-297106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4315">
                <a:solidFill>
                  <a:srgbClr val="000000"/>
                </a:solidFill>
              </a:rPr>
              <a:t>Ms. Goodwyn and Ms. Ortiz - 6th Grade Counselors</a:t>
            </a:r>
            <a:endParaRPr sz="4315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315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laura.goodwyn@apsva.us</a:t>
            </a:r>
            <a:r>
              <a:rPr lang="en" sz="4315">
                <a:solidFill>
                  <a:srgbClr val="000000"/>
                </a:solidFill>
              </a:rPr>
              <a:t> &amp; </a:t>
            </a:r>
            <a:r>
              <a:rPr lang="en" sz="4315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melissa.laraortiz@apsva.us</a:t>
            </a:r>
            <a:r>
              <a:rPr lang="en" sz="4315">
                <a:solidFill>
                  <a:srgbClr val="000000"/>
                </a:solidFill>
              </a:rPr>
              <a:t> </a:t>
            </a:r>
            <a:endParaRPr sz="4315">
              <a:solidFill>
                <a:srgbClr val="000000"/>
              </a:solidFill>
            </a:endParaRPr>
          </a:p>
          <a:p>
            <a:pPr marL="457200" lvl="0" indent="-297106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4315">
                <a:solidFill>
                  <a:srgbClr val="000000"/>
                </a:solidFill>
              </a:rPr>
              <a:t>Ms. Partridge- math coach</a:t>
            </a:r>
            <a:endParaRPr sz="4315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315" u="sng">
                <a:solidFill>
                  <a:schemeClr val="hlink"/>
                </a:solidFill>
                <a:hlinkClick r:id="rId6"/>
              </a:rPr>
              <a:t>laura.partridge@apsva.us</a:t>
            </a:r>
            <a:endParaRPr sz="4315">
              <a:solidFill>
                <a:srgbClr val="000000"/>
              </a:solidFill>
            </a:endParaRPr>
          </a:p>
          <a:p>
            <a:pPr marL="457200" lvl="0" indent="-297106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4315">
                <a:solidFill>
                  <a:srgbClr val="000000"/>
                </a:solidFill>
              </a:rPr>
              <a:t>Ms. Chiu- reading coach</a:t>
            </a:r>
            <a:endParaRPr sz="4315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315" u="sng">
                <a:solidFill>
                  <a:schemeClr val="hlink"/>
                </a:solidFill>
                <a:hlinkClick r:id="rId7"/>
              </a:rPr>
              <a:t>cynthia.chiu@apsva.us</a:t>
            </a:r>
            <a:r>
              <a:rPr lang="en" sz="4315">
                <a:solidFill>
                  <a:srgbClr val="000000"/>
                </a:solidFill>
              </a:rPr>
              <a:t> </a:t>
            </a:r>
            <a:endParaRPr sz="4315">
              <a:solidFill>
                <a:srgbClr val="000000"/>
              </a:solidFill>
            </a:endParaRPr>
          </a:p>
          <a:p>
            <a:pPr marL="457200" lvl="0" indent="-297106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4315">
                <a:solidFill>
                  <a:srgbClr val="000000"/>
                </a:solidFill>
              </a:rPr>
              <a:t>Ms. Field -advanced academic coach </a:t>
            </a:r>
            <a:endParaRPr sz="4315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315" u="sng">
                <a:solidFill>
                  <a:schemeClr val="hlink"/>
                </a:solidFill>
                <a:hlinkClick r:id="rId8"/>
              </a:rPr>
              <a:t>whitney.field@apsva.us</a:t>
            </a:r>
            <a:r>
              <a:rPr lang="en" sz="4315">
                <a:solidFill>
                  <a:srgbClr val="000000"/>
                </a:solidFill>
              </a:rPr>
              <a:t> </a:t>
            </a:r>
            <a:endParaRPr sz="4315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4315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4315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315">
                <a:solidFill>
                  <a:srgbClr val="000000"/>
                </a:solidFill>
              </a:rPr>
              <a:t>Stop by their offices to say hi, or send them a Canvas message!</a:t>
            </a:r>
            <a:endParaRPr sz="4315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Current Schedule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38" name="Google Shape;238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7:50-2:35</a:t>
            </a:r>
            <a:endParaRPr sz="2400"/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Swanson uses a “Block Schedule” </a:t>
            </a:r>
            <a:endParaRPr sz="2400"/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A day, B Day, Anchor Day</a:t>
            </a:r>
            <a:endParaRPr sz="2400"/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Three teams in 6th grade (Schooners, Navigators, &amp; Clippers)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/>
              <a:t>*subject to change</a:t>
            </a:r>
            <a:endParaRPr sz="1700"/>
          </a:p>
        </p:txBody>
      </p:sp>
      <p:graphicFrame>
        <p:nvGraphicFramePr>
          <p:cNvPr id="239" name="Google Shape;239;p33"/>
          <p:cNvGraphicFramePr/>
          <p:nvPr/>
        </p:nvGraphicFramePr>
        <p:xfrm>
          <a:off x="4572000" y="590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{CEA70980-5EF4-4500-9D6A-480D49342379}</a:tableStyleId>
              </a:tblPr>
              <a:tblGrid>
                <a:gridCol w="129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 Day</a:t>
                      </a:r>
                      <a:endParaRPr sz="16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B Day</a:t>
                      </a:r>
                      <a:endParaRPr sz="16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Anchor Day</a:t>
                      </a:r>
                      <a:endParaRPr sz="1600" b="1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1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2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1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3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4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2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5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5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3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RA &amp; AT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RA &amp; AT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4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Lunch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Lunch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5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7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6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AT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Lunch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6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Period 7</a:t>
                      </a:r>
                      <a:endParaRPr sz="16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Responsive Advisory/Admirals Time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45" name="Google Shape;245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9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Homeroom class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RA: Responsive Advisory lessons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AT: Academic/reading time and academic support opportunities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Locker is assigned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91"/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050" y="1318400"/>
            <a:ext cx="4376300" cy="291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6th Grade Courses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52" name="Google Shape;252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All 6th grade students take:</a:t>
            </a:r>
            <a:endParaRPr sz="2400" b="1">
              <a:solidFill>
                <a:srgbClr val="FF0000"/>
              </a:solidFill>
            </a:endParaRPr>
          </a:p>
          <a:p>
            <a:pPr marL="457200" lvl="0" indent="-381000" algn="l" rtl="0"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English (regular or intensified)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Science (regular or intensified)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History (regular or intensified)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Disciplinary Literacy (full-year </a:t>
            </a:r>
            <a:r>
              <a:rPr lang="en" sz="2400" u="sng"/>
              <a:t>OR</a:t>
            </a:r>
            <a:r>
              <a:rPr lang="en" sz="2400"/>
              <a:t> half-year paired with a language)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Math (recommendations made in June/July)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Health &amp; PE-(change out to PE shirt; combination lock)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Elective</a:t>
            </a:r>
            <a:endParaRPr sz="2400"/>
          </a:p>
        </p:txBody>
      </p:sp>
      <p:pic>
        <p:nvPicPr>
          <p:cNvPr id="253" name="Google Shape;2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775" y="332450"/>
            <a:ext cx="2418124" cy="18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6th Grade Intensified Course Options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59" name="Google Shape;259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English, History, Science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 “deeper dive” into the subject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You do not need a recommendation - family decision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You don’t have to choose all intensified or all regular - you can choose 0, 1, 2, or 3 intensified classes!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>
            <a:spLocks noGrp="1"/>
          </p:cNvSpPr>
          <p:nvPr>
            <p:ph type="sldNum" idx="12"/>
          </p:nvPr>
        </p:nvSpPr>
        <p:spPr>
          <a:xfrm>
            <a:off x="6960521" y="4970432"/>
            <a:ext cx="2057400" cy="1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65" name="Google Shape;265;p37"/>
          <p:cNvSpPr txBox="1"/>
          <p:nvPr/>
        </p:nvSpPr>
        <p:spPr>
          <a:xfrm>
            <a:off x="1171360" y="88517"/>
            <a:ext cx="643603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are intensified courses, and what are they not?</a:t>
            </a: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6" name="Google Shape;266;p37"/>
          <p:cNvGraphicFramePr/>
          <p:nvPr/>
        </p:nvGraphicFramePr>
        <p:xfrm>
          <a:off x="232037" y="83361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{08D2F193-91F0-4BB6-BEF9-31C814689F6E}</a:tableStyleId>
              </a:tblPr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18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" sz="1800" u="none" strike="noStrike" cap="none"/>
                        <a:t>Intensified Courses Are</a:t>
                      </a:r>
                      <a:endParaRPr sz="1400" u="none" strike="noStrike" cap="none"/>
                    </a:p>
                  </a:txBody>
                  <a:tcPr marL="71450" marR="71450" marT="71450" marB="714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" sz="1800" u="none" strike="noStrike" cap="none"/>
                        <a:t>Intensified Classes are Not</a:t>
                      </a:r>
                      <a:endParaRPr sz="1400" u="none" strike="noStrike" cap="none"/>
                    </a:p>
                  </a:txBody>
                  <a:tcPr marL="71450" marR="71450" marT="71450" marB="714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u="none" strike="noStrike" cap="none"/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Intensified English, science, and social studies courses will </a:t>
                      </a:r>
                      <a:r>
                        <a:rPr lang="en" sz="12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offer a chance to go deeper into content/standards.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Intensified English, science, and social studies courses are  </a:t>
                      </a:r>
                      <a:r>
                        <a:rPr lang="en" sz="12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 accelerated courses </a:t>
                      </a:r>
                      <a:r>
                        <a:rPr lang="en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that go beyond grade level content.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450" marR="71450" marT="71450" marB="714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" sz="12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Intensified English, science, and social studies courses will </a:t>
                      </a:r>
                      <a:r>
                        <a:rPr lang="en" sz="1200" b="1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 require prerequisite</a:t>
                      </a:r>
                      <a:r>
                        <a:rPr lang="en" sz="12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classes.</a:t>
                      </a:r>
                      <a:endParaRPr sz="1200" u="none" strike="noStrike" cap="none"/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There will be</a:t>
                      </a:r>
                      <a:r>
                        <a:rPr lang="en" sz="12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the flexibility to opt into</a:t>
                      </a:r>
                      <a:r>
                        <a:rPr lang="en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the intensified English, science, </a:t>
                      </a:r>
                      <a:r>
                        <a:rPr lang="en" sz="12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and/or</a:t>
                      </a:r>
                      <a:r>
                        <a:rPr lang="en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social studies courses each school year in middle school without prerequisite requirements.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450" marR="71450" marT="71450" marB="714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u="none" strike="noStrike" cap="none"/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" sz="1200" b="0" i="0" u="none" strike="noStrike" cap="none"/>
                        <a:t>Teachers will use resources designed for rigor and CCT strategies regularly to</a:t>
                      </a:r>
                      <a:r>
                        <a:rPr lang="en" sz="1200" b="1" i="0" u="none" strike="noStrike" cap="none"/>
                        <a:t> add depth and complexity within the existing curriculum.</a:t>
                      </a:r>
                      <a:endParaRPr sz="1200" b="1" u="none" strike="noStrike" cap="none"/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u="none" strike="noStrike" cap="none"/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" sz="1200" b="0" i="0" u="none" strike="noStrike" cap="none"/>
                        <a:t>Intensified courses will use the </a:t>
                      </a:r>
                      <a:r>
                        <a:rPr lang="en" sz="1200" b="1" i="0" u="none" strike="noStrike" cap="none"/>
                        <a:t>same existing curriculum map</a:t>
                      </a:r>
                      <a:r>
                        <a:rPr lang="en" sz="1200" b="0" i="0" u="none" strike="noStrike" cap="none"/>
                        <a:t> and have </a:t>
                      </a:r>
                      <a:r>
                        <a:rPr lang="en" sz="1200" b="1" i="0" u="none" strike="noStrike" cap="none"/>
                        <a:t>built in extensions</a:t>
                      </a:r>
                      <a:r>
                        <a:rPr lang="en" sz="1200" b="0" i="0" u="none" strike="noStrike" cap="none"/>
                        <a:t> to support going deeper into the standards </a:t>
                      </a:r>
                      <a:endParaRPr sz="1200" u="none" strike="noStrike" cap="none"/>
                    </a:p>
                  </a:txBody>
                  <a:tcPr marL="71450" marR="71450" marT="71450" marB="714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3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u="none" strike="noStrike" cap="none"/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" sz="12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Intensified Courses will be </a:t>
                      </a:r>
                      <a:r>
                        <a:rPr lang="en" sz="1200" b="1" i="0" u="sng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 to all learners.</a:t>
                      </a:r>
                      <a:endParaRPr sz="12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u="none" strike="noStrike" cap="none"/>
                    </a:p>
                  </a:txBody>
                  <a:tcPr marL="71450" marR="71450" marT="71450" marB="714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" sz="12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Intensified courses are </a:t>
                      </a:r>
                      <a:r>
                        <a:rPr lang="en" sz="1200" b="1" i="0" u="sng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 exclusionary</a:t>
                      </a:r>
                      <a:r>
                        <a:rPr lang="en" sz="12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and will be offered in settings that support all types of advanced learners.</a:t>
                      </a:r>
                      <a:endParaRPr sz="1200" u="none" strike="noStrike" cap="none"/>
                    </a:p>
                  </a:txBody>
                  <a:tcPr marL="71450" marR="71450" marT="71450" marB="714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7" name="Google Shape;267;p37"/>
          <p:cNvSpPr txBox="1"/>
          <p:nvPr/>
        </p:nvSpPr>
        <p:spPr>
          <a:xfrm>
            <a:off x="3543300" y="2400300"/>
            <a:ext cx="2057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37" descr="Checkbox Checke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837" y="1584302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 descr="Checkbox Checke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837" y="244370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 descr="Checkbox Checke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837" y="324294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 descr="Checkbox Checke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837" y="4072259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 descr="Checkbox Crossed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7315" y="157570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7" descr="Checkbox Crossed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7315" y="2443700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7" descr="Checkbox Crossed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7315" y="324294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 descr="Checkbox Crossed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7315" y="4072260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Math Progression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281" name="Google Shape;28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225" y="955925"/>
            <a:ext cx="7026799" cy="39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6th Grade Language Classes (optional)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87" name="Google Shape;28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Semester (half-year) Language paired with semester Discplinary Literacy</a:t>
            </a:r>
            <a:endParaRPr sz="240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Could be 1st or 2nd semester</a:t>
            </a:r>
            <a:endParaRPr sz="2400"/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Introduction to a language</a:t>
            </a:r>
            <a:endParaRPr sz="2400"/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 b="1" u="sng"/>
              <a:t>NOT</a:t>
            </a:r>
            <a:r>
              <a:rPr lang="en" sz="2400"/>
              <a:t> for high school credit</a:t>
            </a:r>
            <a:endParaRPr sz="2400"/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Language options:</a:t>
            </a:r>
            <a:endParaRPr sz="240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Intro to French</a:t>
            </a:r>
            <a:endParaRPr sz="240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Intro to Latin</a:t>
            </a:r>
            <a:endParaRPr sz="240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Intro to Spanish</a:t>
            </a:r>
            <a:endParaRPr sz="2400"/>
          </a:p>
          <a:p>
            <a:pPr marL="914400" lvl="1" indent="-369569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Spanish for Fluent Speakers for 6th Grade</a:t>
            </a:r>
            <a:endParaRPr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1097</Words>
  <Application>Microsoft Office PowerPoint</Application>
  <PresentationFormat>On-screen Show (16:9)</PresentationFormat>
  <Paragraphs>177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Proxima Nova</vt:lpstr>
      <vt:lpstr>Arial</vt:lpstr>
      <vt:lpstr>Alfa Slab One</vt:lpstr>
      <vt:lpstr>Calibri</vt:lpstr>
      <vt:lpstr>Gameday</vt:lpstr>
      <vt:lpstr>Office Theme</vt:lpstr>
      <vt:lpstr>Welcome to Swanson!</vt:lpstr>
      <vt:lpstr>Quick Facts</vt:lpstr>
      <vt:lpstr>Current Schedule</vt:lpstr>
      <vt:lpstr>Responsive Advisory/Admirals Time</vt:lpstr>
      <vt:lpstr>6th Grade Courses</vt:lpstr>
      <vt:lpstr>6th Grade Intensified Course Options</vt:lpstr>
      <vt:lpstr>PowerPoint Presentation</vt:lpstr>
      <vt:lpstr>Math Progression</vt:lpstr>
      <vt:lpstr>6th Grade Language Classes (optional)</vt:lpstr>
      <vt:lpstr>6th Grade Electives - CHOOSE 1</vt:lpstr>
      <vt:lpstr>Choosing 6th Grade Courses</vt:lpstr>
      <vt:lpstr>Course Request Process</vt:lpstr>
      <vt:lpstr>Course Request Google Form</vt:lpstr>
      <vt:lpstr>After School Activities</vt:lpstr>
      <vt:lpstr>Clubs</vt:lpstr>
      <vt:lpstr>Sports</vt:lpstr>
      <vt:lpstr>Act II Classes</vt:lpstr>
      <vt:lpstr>Check-In (Extended Day)</vt:lpstr>
      <vt:lpstr>Transition Activities</vt:lpstr>
      <vt:lpstr>Important People to Know at Swanson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Swanson!</dc:title>
  <cp:lastModifiedBy>Holland, Trevor</cp:lastModifiedBy>
  <cp:revision>2</cp:revision>
  <dcterms:modified xsi:type="dcterms:W3CDTF">2024-02-14T14:08:35Z</dcterms:modified>
</cp:coreProperties>
</file>