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81800" cy="9296400"/>
  <p:embeddedFontLst>
    <p:embeddedFont>
      <p:font typeface="Robo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  <p:ext uri="GoogleSlidesCustomDataVersion2">
      <go:slidesCustomData xmlns:go="http://customooxmlschemas.google.com/" r:id="rId41" roundtripDataSignature="AMtx7mgmDosK97VvyROFVWY2k08kYq1m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16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9071" y="0"/>
            <a:ext cx="2982742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264"/>
            <a:ext cx="298274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/>
          <p:nvPr>
            <p:ph idx="12" type="sldNum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b96e8e29b_0_464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5b96e8e29b_0_464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2" type="sldNum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adebafd15_0_1266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g25adebafd15_0_1266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g25adebafd15_0_1266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adebafd15_0_1298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g25adebafd15_0_1298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g25adebafd15_0_1298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Turn and talk - Why is respect, responsible and safety important? 2 minutes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3ec5acad6a_0_13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g23ec5acad6a_0_13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g23ec5acad6a_0_13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Turn and talk - Why is safety important?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5adebafd15_0_1341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g25adebafd15_0_1341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g25adebafd15_0_1341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Whistle outside to clean up and leave- return sports ball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trash on field- clean it up, even if not yours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3ec5acad6a_0_43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g23ec5acad6a_0_43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Google Shape;411;g23ec5acad6a_0_43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Whistle outside to clean up and leave- return sports ball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trash on field- clean it up, even if not yours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5adebafd15_0_1403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g25adebafd15_0_1403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g25adebafd15_0_1403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Whistle outside to clean up and leave- return sports ball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trash on field- clean it up, even if not yours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5adebafd15_0_1435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g25adebafd15_0_1435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g25adebafd15_0_1435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1st time - reminder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2nd time- Pick up after </a:t>
            </a:r>
            <a:r>
              <a:rPr lang="en-US" sz="16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school</a:t>
            </a:r>
            <a:r>
              <a:rPr lang="en-US" sz="1600"/>
              <a:t>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3rd time- Parent pick up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4th time- Lunch Detention</a:t>
            </a:r>
            <a:endParaRPr sz="1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adebafd15_0_1767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adebafd15_0_1767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5adebafd15_0_1767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:notes"/>
          <p:cNvSpPr txBox="1"/>
          <p:nvPr>
            <p:ph idx="1" type="body"/>
          </p:nvPr>
        </p:nvSpPr>
        <p:spPr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p10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5adebafd15_0_1506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g25adebafd15_0_1506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g25adebafd15_0_1506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Breakfast in cafeteria- no food outside cafeteria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5adebafd15_0_1543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g25adebafd15_0_1543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8" name="Google Shape;548;g25adebafd15_0_1543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Community- Westover shopping areas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5adebafd15_0_1638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g25adebafd15_0_1638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Google Shape;581;g25adebafd15_0_1638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/>
              <a:t>The code is the expectations- the way is an extension of those expectations. </a:t>
            </a:r>
            <a:endParaRPr/>
          </a:p>
        </p:txBody>
      </p:sp>
      <p:sp>
        <p:nvSpPr>
          <p:cNvPr id="613" name="Google Shape;6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adebafd15_0_1670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g25adebafd15_0_1670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3" name="Google Shape;633;g25adebafd15_0_1670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5adebafd15_0_1702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g25adebafd15_0_1702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6" name="Google Shape;666;g25adebafd15_0_1702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6:notes"/>
          <p:cNvSpPr txBox="1"/>
          <p:nvPr>
            <p:ph idx="12" type="sldNum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26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Google Shape;700;p26:notes"/>
          <p:cNvSpPr txBox="1"/>
          <p:nvPr>
            <p:ph idx="1" type="body"/>
          </p:nvPr>
        </p:nvSpPr>
        <p:spPr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Students have several opportunities to serve the Swanson community, surrounding community, and world communities.  These groups work to sponsor such events….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7:notes"/>
          <p:cNvSpPr txBox="1"/>
          <p:nvPr>
            <p:ph idx="1" type="body"/>
          </p:nvPr>
        </p:nvSpPr>
        <p:spPr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8" name="Google Shape;708;p17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5adebafd15_0_1736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g25adebafd15_0_1736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Google Shape;716;g25adebafd15_0_1736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Turn and talk at end of video- what does “the Way” look like to you?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ec5acad6a_0_6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ec5acad6a_0_6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3ec5acad6a_0_6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5ba9b7d4c4_0_20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5ba9b7d4c4_0_20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25ba9b7d4c4_0_20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5ba9b7d4c4_0_27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5ba9b7d4c4_0_27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25ba9b7d4c4_0_27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Our mission to all our students is to</a:t>
            </a:r>
            <a:endParaRPr/>
          </a:p>
        </p:txBody>
      </p:sp>
      <p:sp>
        <p:nvSpPr>
          <p:cNvPr id="176" name="Google Shape;176;p2:notes"/>
          <p:cNvSpPr txBox="1"/>
          <p:nvPr>
            <p:ph idx="12" type="sldNum"/>
          </p:nvPr>
        </p:nvSpPr>
        <p:spPr>
          <a:xfrm>
            <a:off x="3899071" y="8831264"/>
            <a:ext cx="298274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7f3e2072f_2_0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4" name="Google Shape;204;g147f3e2072f_2_0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147f3e2072f_2_0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adebafd15_0_11:notes"/>
          <p:cNvSpPr txBox="1"/>
          <p:nvPr>
            <p:ph idx="12" type="sldNum"/>
          </p:nvPr>
        </p:nvSpPr>
        <p:spPr>
          <a:xfrm>
            <a:off x="3899071" y="8831264"/>
            <a:ext cx="2982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g25adebafd15_0_11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25adebafd15_0_11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Introduce Officer Treakle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b96e8e29b_0_453:notes"/>
          <p:cNvSpPr txBox="1"/>
          <p:nvPr>
            <p:ph idx="1" type="body"/>
          </p:nvPr>
        </p:nvSpPr>
        <p:spPr>
          <a:xfrm>
            <a:off x="917887" y="4416426"/>
            <a:ext cx="5046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5b96e8e29b_0_453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42b02f5f6_0_7:notes"/>
          <p:cNvSpPr/>
          <p:nvPr>
            <p:ph idx="2" type="sldImg"/>
          </p:nvPr>
        </p:nvSpPr>
        <p:spPr>
          <a:xfrm>
            <a:off x="1720713" y="697230"/>
            <a:ext cx="34410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742b02f5f6_0_7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150" lIns="92150" spcFirstLastPara="1" rIns="92150" wrap="square" tIns="921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Staff Action Steps for Violators:</a:t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2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Step One:</a:t>
            </a:r>
            <a:r>
              <a:rPr b="1" i="1"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Redirect student behavior, send a message or call parents, inform grade level administrator and Ms. Stallworth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(Please submit the violation in the Swanson Discipline Form-under minor)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Step Two:</a:t>
            </a:r>
            <a:r>
              <a:rPr b="1" i="1"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Redirect student behavior, complete Swanson Discipline Form-</a:t>
            </a:r>
            <a:r>
              <a:rPr b="1"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under major</a:t>
            </a:r>
            <a: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administrator and Ms. Stallworth will make contact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(Consequence One)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Step Three:</a:t>
            </a:r>
            <a:r>
              <a:rPr b="1" i="1"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Redirect student behavior, complete Swanson Discipline Form-under major, administrator and Ms. Stallworth will make contact </a:t>
            </a:r>
            <a:r>
              <a:rPr b="1"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Consequence Two)- repeat step as often as needed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0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8" name="Google Shape;28;p30"/>
            <p:cNvCxnSpPr/>
            <p:nvPr/>
          </p:nvCxnSpPr>
          <p:spPr>
            <a:xfrm flipH="1" rot="10800000">
              <a:off x="5130830" y="4175701"/>
              <a:ext cx="4022400" cy="26823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30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30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0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0"/>
            <p:cNvSpPr/>
            <p:nvPr/>
          </p:nvSpPr>
          <p:spPr>
            <a:xfrm>
              <a:off x="6637896" y="3920066"/>
              <a:ext cx="2509944" cy="2933700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0"/>
            <p:cNvSpPr/>
            <p:nvPr/>
          </p:nvSpPr>
          <p:spPr>
            <a:xfrm>
              <a:off x="7010429" y="-8467"/>
              <a:ext cx="2139950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34" name="Google Shape;34;p30"/>
            <p:cNvSpPr/>
            <p:nvPr/>
          </p:nvSpPr>
          <p:spPr>
            <a:xfrm>
              <a:off x="8295776" y="-8467"/>
              <a:ext cx="859028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0"/>
            <p:cNvSpPr/>
            <p:nvPr/>
          </p:nvSpPr>
          <p:spPr>
            <a:xfrm>
              <a:off x="8094165" y="-8468"/>
              <a:ext cx="1067005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5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0"/>
            <p:cNvSpPr/>
            <p:nvPr/>
          </p:nvSpPr>
          <p:spPr>
            <a:xfrm>
              <a:off x="8068764" y="4893733"/>
              <a:ext cx="1092200" cy="196088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0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310"/>
              </a:schemeClr>
            </a:solidFill>
            <a:ln>
              <a:noFill/>
            </a:ln>
          </p:spPr>
        </p:sp>
      </p:grpSp>
      <p:sp>
        <p:nvSpPr>
          <p:cNvPr id="38" name="Google Shape;38;p30"/>
          <p:cNvSpPr txBox="1"/>
          <p:nvPr>
            <p:ph type="ctrTitle"/>
          </p:nvPr>
        </p:nvSpPr>
        <p:spPr>
          <a:xfrm>
            <a:off x="1130595" y="2404534"/>
            <a:ext cx="58266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subTitle"/>
          </p:nvPr>
        </p:nvSpPr>
        <p:spPr>
          <a:xfrm>
            <a:off x="1130595" y="4050834"/>
            <a:ext cx="58266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 txBox="1"/>
          <p:nvPr>
            <p:ph type="title"/>
          </p:nvPr>
        </p:nvSpPr>
        <p:spPr>
          <a:xfrm>
            <a:off x="609599" y="4800600"/>
            <a:ext cx="6347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1"/>
          <p:cNvSpPr/>
          <p:nvPr>
            <p:ph idx="2" type="pic"/>
          </p:nvPr>
        </p:nvSpPr>
        <p:spPr>
          <a:xfrm>
            <a:off x="609599" y="609600"/>
            <a:ext cx="6347700" cy="38457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41"/>
          <p:cNvSpPr txBox="1"/>
          <p:nvPr>
            <p:ph idx="1" type="body"/>
          </p:nvPr>
        </p:nvSpPr>
        <p:spPr>
          <a:xfrm>
            <a:off x="609599" y="5367338"/>
            <a:ext cx="63477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8" name="Google Shape;98;p41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/>
          <p:nvPr>
            <p:ph type="title"/>
          </p:nvPr>
        </p:nvSpPr>
        <p:spPr>
          <a:xfrm>
            <a:off x="609600" y="609600"/>
            <a:ext cx="63477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2"/>
          <p:cNvSpPr txBox="1"/>
          <p:nvPr>
            <p:ph idx="1" type="body"/>
          </p:nvPr>
        </p:nvSpPr>
        <p:spPr>
          <a:xfrm>
            <a:off x="609600" y="4470400"/>
            <a:ext cx="63477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42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2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/>
          <p:nvPr>
            <p:ph type="title"/>
          </p:nvPr>
        </p:nvSpPr>
        <p:spPr>
          <a:xfrm>
            <a:off x="774885" y="609600"/>
            <a:ext cx="60723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3"/>
          <p:cNvSpPr txBox="1"/>
          <p:nvPr>
            <p:ph idx="1" type="body"/>
          </p:nvPr>
        </p:nvSpPr>
        <p:spPr>
          <a:xfrm>
            <a:off x="1101074" y="3632200"/>
            <a:ext cx="5419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0" name="Google Shape;110;p43"/>
          <p:cNvSpPr txBox="1"/>
          <p:nvPr>
            <p:ph idx="2" type="body"/>
          </p:nvPr>
        </p:nvSpPr>
        <p:spPr>
          <a:xfrm>
            <a:off x="609598" y="4470400"/>
            <a:ext cx="63477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43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3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3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43"/>
          <p:cNvSpPr txBox="1"/>
          <p:nvPr/>
        </p:nvSpPr>
        <p:spPr>
          <a:xfrm>
            <a:off x="482711" y="790378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3"/>
          <p:cNvSpPr txBox="1"/>
          <p:nvPr/>
        </p:nvSpPr>
        <p:spPr>
          <a:xfrm>
            <a:off x="6747699" y="2886556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4"/>
          <p:cNvSpPr txBox="1"/>
          <p:nvPr>
            <p:ph type="title"/>
          </p:nvPr>
        </p:nvSpPr>
        <p:spPr>
          <a:xfrm>
            <a:off x="609598" y="1931988"/>
            <a:ext cx="63477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4"/>
          <p:cNvSpPr txBox="1"/>
          <p:nvPr>
            <p:ph idx="1" type="body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44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4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4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5"/>
          <p:cNvSpPr txBox="1"/>
          <p:nvPr>
            <p:ph type="title"/>
          </p:nvPr>
        </p:nvSpPr>
        <p:spPr>
          <a:xfrm>
            <a:off x="774885" y="609600"/>
            <a:ext cx="60723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1" type="body"/>
          </p:nvPr>
        </p:nvSpPr>
        <p:spPr>
          <a:xfrm>
            <a:off x="609597" y="4013200"/>
            <a:ext cx="6347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2" type="body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6" name="Google Shape;126;p45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5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45"/>
          <p:cNvSpPr txBox="1"/>
          <p:nvPr/>
        </p:nvSpPr>
        <p:spPr>
          <a:xfrm>
            <a:off x="482711" y="790378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5"/>
          <p:cNvSpPr txBox="1"/>
          <p:nvPr/>
        </p:nvSpPr>
        <p:spPr>
          <a:xfrm>
            <a:off x="6747699" y="2886556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6"/>
          <p:cNvSpPr txBox="1"/>
          <p:nvPr>
            <p:ph type="title"/>
          </p:nvPr>
        </p:nvSpPr>
        <p:spPr>
          <a:xfrm>
            <a:off x="615848" y="609600"/>
            <a:ext cx="63414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6"/>
          <p:cNvSpPr txBox="1"/>
          <p:nvPr>
            <p:ph idx="1" type="body"/>
          </p:nvPr>
        </p:nvSpPr>
        <p:spPr>
          <a:xfrm>
            <a:off x="609597" y="4013200"/>
            <a:ext cx="6347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46"/>
          <p:cNvSpPr txBox="1"/>
          <p:nvPr>
            <p:ph idx="2" type="body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46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6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6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7"/>
          <p:cNvSpPr txBox="1"/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7"/>
          <p:cNvSpPr txBox="1"/>
          <p:nvPr>
            <p:ph idx="1" type="body"/>
          </p:nvPr>
        </p:nvSpPr>
        <p:spPr>
          <a:xfrm rot="5400000">
            <a:off x="1843063" y="927140"/>
            <a:ext cx="3880800" cy="6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1" name="Google Shape;141;p47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7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7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8"/>
          <p:cNvSpPr txBox="1"/>
          <p:nvPr>
            <p:ph type="title"/>
          </p:nvPr>
        </p:nvSpPr>
        <p:spPr>
          <a:xfrm rot="5400000">
            <a:off x="3840924" y="2745901"/>
            <a:ext cx="5251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8"/>
          <p:cNvSpPr txBox="1"/>
          <p:nvPr>
            <p:ph idx="1" type="body"/>
          </p:nvPr>
        </p:nvSpPr>
        <p:spPr>
          <a:xfrm rot="5400000">
            <a:off x="581325" y="637801"/>
            <a:ext cx="5251500" cy="5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7" name="Google Shape;147;p48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8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8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" type="body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4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609598" y="2700868"/>
            <a:ext cx="63477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" type="body"/>
          </p:nvPr>
        </p:nvSpPr>
        <p:spPr>
          <a:xfrm>
            <a:off x="609598" y="4527448"/>
            <a:ext cx="63477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36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 txBox="1"/>
          <p:nvPr>
            <p:ph type="title"/>
          </p:nvPr>
        </p:nvSpPr>
        <p:spPr>
          <a:xfrm>
            <a:off x="609600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" type="body"/>
          </p:nvPr>
        </p:nvSpPr>
        <p:spPr>
          <a:xfrm>
            <a:off x="609600" y="2160589"/>
            <a:ext cx="30882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0" name="Google Shape;70;p37"/>
          <p:cNvSpPr txBox="1"/>
          <p:nvPr>
            <p:ph idx="2" type="body"/>
          </p:nvPr>
        </p:nvSpPr>
        <p:spPr>
          <a:xfrm>
            <a:off x="3869204" y="2160590"/>
            <a:ext cx="30882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>
            <a:off x="609599" y="2160983"/>
            <a:ext cx="3090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7" name="Google Shape;77;p38"/>
          <p:cNvSpPr txBox="1"/>
          <p:nvPr>
            <p:ph idx="2" type="body"/>
          </p:nvPr>
        </p:nvSpPr>
        <p:spPr>
          <a:xfrm>
            <a:off x="609599" y="2737246"/>
            <a:ext cx="3090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3" type="body"/>
          </p:nvPr>
        </p:nvSpPr>
        <p:spPr>
          <a:xfrm>
            <a:off x="3866640" y="2160983"/>
            <a:ext cx="3090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9" name="Google Shape;79;p38"/>
          <p:cNvSpPr txBox="1"/>
          <p:nvPr>
            <p:ph idx="4" type="body"/>
          </p:nvPr>
        </p:nvSpPr>
        <p:spPr>
          <a:xfrm>
            <a:off x="3866640" y="2737246"/>
            <a:ext cx="3090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/>
          <p:nvPr>
            <p:ph type="title"/>
          </p:nvPr>
        </p:nvSpPr>
        <p:spPr>
          <a:xfrm>
            <a:off x="609599" y="1498604"/>
            <a:ext cx="27903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" type="body"/>
          </p:nvPr>
        </p:nvSpPr>
        <p:spPr>
          <a:xfrm>
            <a:off x="3571275" y="514925"/>
            <a:ext cx="3386100" cy="5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2" type="body"/>
          </p:nvPr>
        </p:nvSpPr>
        <p:spPr>
          <a:xfrm>
            <a:off x="609599" y="2777069"/>
            <a:ext cx="2790300" cy="25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91" name="Google Shape;91;p40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9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1" name="Google Shape;11;p29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12;p29"/>
            <p:cNvCxnSpPr/>
            <p:nvPr/>
          </p:nvCxnSpPr>
          <p:spPr>
            <a:xfrm flipH="1" rot="10800000">
              <a:off x="5130830" y="4175701"/>
              <a:ext cx="4022400" cy="26823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" name="Google Shape;14;p29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9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9"/>
            <p:cNvSpPr/>
            <p:nvPr/>
          </p:nvSpPr>
          <p:spPr>
            <a:xfrm>
              <a:off x="6637896" y="3920066"/>
              <a:ext cx="2509944" cy="2933700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9"/>
            <p:cNvSpPr/>
            <p:nvPr/>
          </p:nvSpPr>
          <p:spPr>
            <a:xfrm>
              <a:off x="7010429" y="-8467"/>
              <a:ext cx="2139950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18" name="Google Shape;18;p29"/>
            <p:cNvSpPr/>
            <p:nvPr/>
          </p:nvSpPr>
          <p:spPr>
            <a:xfrm>
              <a:off x="8295776" y="-8467"/>
              <a:ext cx="859028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9"/>
            <p:cNvSpPr/>
            <p:nvPr/>
          </p:nvSpPr>
          <p:spPr>
            <a:xfrm>
              <a:off x="8094165" y="-8468"/>
              <a:ext cx="1067005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5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9"/>
            <p:cNvSpPr/>
            <p:nvPr/>
          </p:nvSpPr>
          <p:spPr>
            <a:xfrm>
              <a:off x="8068764" y="4893733"/>
              <a:ext cx="1092200" cy="196088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9"/>
          <p:cNvSpPr txBox="1"/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idx="1" type="body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10" type="dt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29"/>
          <p:cNvSpPr txBox="1"/>
          <p:nvPr>
            <p:ph idx="11" type="ftr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randomBar dir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youtubetrimmer.com/view/?v=9HEg-ftMEFA&amp;start=0&amp;end=202&amp;loop=1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739476" y="4553712"/>
            <a:ext cx="6216024" cy="1096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rgbClr val="C00000"/>
                </a:solidFill>
              </a:rPr>
              <a:t>Welcome to </a:t>
            </a:r>
            <a:br>
              <a:rPr lang="en-US" sz="3600">
                <a:solidFill>
                  <a:srgbClr val="C00000"/>
                </a:solidFill>
              </a:rPr>
            </a:br>
            <a:r>
              <a:rPr lang="en-US" sz="3600">
                <a:solidFill>
                  <a:srgbClr val="C00000"/>
                </a:solidFill>
              </a:rPr>
              <a:t>Swanson Middle School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156" name="Google Shape;1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286" y="853797"/>
            <a:ext cx="2738203" cy="32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b96e8e29b_0_464"/>
          <p:cNvSpPr txBox="1"/>
          <p:nvPr>
            <p:ph type="title"/>
          </p:nvPr>
        </p:nvSpPr>
        <p:spPr>
          <a:xfrm>
            <a:off x="799749" y="550275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Transgender/ Non Binary Student Support</a:t>
            </a:r>
            <a:endParaRPr/>
          </a:p>
        </p:txBody>
      </p:sp>
      <p:sp>
        <p:nvSpPr>
          <p:cNvPr id="243" name="Google Shape;243;g25b96e8e29b_0_464"/>
          <p:cNvSpPr txBox="1"/>
          <p:nvPr>
            <p:ph idx="1" type="body"/>
          </p:nvPr>
        </p:nvSpPr>
        <p:spPr>
          <a:xfrm>
            <a:off x="1243450" y="2876424"/>
            <a:ext cx="5460300" cy="3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►"/>
            </a:pPr>
            <a:r>
              <a:rPr lang="en-US" sz="1900">
                <a:solidFill>
                  <a:schemeClr val="dk1"/>
                </a:solidFill>
              </a:rPr>
              <a:t>APS policy states that transgender students may use locker room and restroom facilities of their gender identity.  </a:t>
            </a:r>
            <a:endParaRPr sz="1900">
              <a:solidFill>
                <a:schemeClr val="dk1"/>
              </a:solidFill>
            </a:endParaRPr>
          </a:p>
          <a:p>
            <a:pPr indent="-37211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</a:pPr>
            <a:r>
              <a:rPr lang="en-US" sz="1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Students who have questions or need support related to gender or sexuality should talk with  their grade level counselor or administrator.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►"/>
            </a:pPr>
            <a:r>
              <a:rPr lang="en-US" sz="1900">
                <a:solidFill>
                  <a:schemeClr val="dk1"/>
                </a:solidFill>
              </a:rPr>
              <a:t>No one should feel picked on or bullied.  This is a school for everyone!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3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#EVERYSTUDENTCOUNTS!</a:t>
            </a:r>
            <a:endParaRPr b="1" i="1" sz="3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44" name="Google Shape;244;g25b96e8e29b_0_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5000" y="1312500"/>
            <a:ext cx="1649357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5b96e8e29b_0_4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8770" y="4599536"/>
            <a:ext cx="1647775" cy="1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75" y="5542250"/>
            <a:ext cx="1017150" cy="12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 txBox="1"/>
          <p:nvPr>
            <p:ph type="ctrTitle"/>
          </p:nvPr>
        </p:nvSpPr>
        <p:spPr>
          <a:xfrm>
            <a:off x="838210" y="-10"/>
            <a:ext cx="47613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BAD"/>
              </a:buClr>
              <a:buSzPts val="3900"/>
              <a:buFont typeface="Calibri"/>
              <a:buNone/>
            </a:pPr>
            <a:r>
              <a:rPr i="1" lang="en-US" sz="3600">
                <a:solidFill>
                  <a:srgbClr val="1F3BAD"/>
                </a:solidFill>
                <a:latin typeface="Calibri"/>
                <a:ea typeface="Calibri"/>
                <a:cs typeface="Calibri"/>
                <a:sym typeface="Calibri"/>
              </a:rPr>
              <a:t>THE ADMIRAL’S CODE</a:t>
            </a:r>
            <a:endParaRPr i="1" sz="3600">
              <a:solidFill>
                <a:srgbClr val="1F3BAD"/>
              </a:solidFill>
            </a:endParaRPr>
          </a:p>
        </p:txBody>
      </p:sp>
      <p:sp>
        <p:nvSpPr>
          <p:cNvPr id="252" name="Google Shape;252;p5"/>
          <p:cNvSpPr txBox="1"/>
          <p:nvPr>
            <p:ph idx="1" type="subTitle"/>
          </p:nvPr>
        </p:nvSpPr>
        <p:spPr>
          <a:xfrm>
            <a:off x="838200" y="789900"/>
            <a:ext cx="6204600" cy="58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300"/>
              <a:buNone/>
            </a:pPr>
            <a:r>
              <a:rPr lang="en-US" sz="2300">
                <a:solidFill>
                  <a:srgbClr val="C00000"/>
                </a:solidFill>
              </a:rPr>
              <a:t>RESPECT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US" sz="2300">
                <a:solidFill>
                  <a:schemeClr val="dk1"/>
                </a:solidFill>
              </a:rPr>
              <a:t>Respect YOURSELF and OTHERS. We are kind and respectful to ourselves and to all others we encounter.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300"/>
              <a:buNone/>
            </a:pPr>
            <a:r>
              <a:rPr lang="en-US" sz="2300">
                <a:solidFill>
                  <a:srgbClr val="C00000"/>
                </a:solidFill>
              </a:rPr>
              <a:t>RESPONSIBILITY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US" sz="2300">
                <a:solidFill>
                  <a:schemeClr val="dk1"/>
                </a:solidFill>
              </a:rPr>
              <a:t>We are responsible for our shared environments. We take care of our materials and leave all areas clean.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300"/>
              <a:buNone/>
            </a:pPr>
            <a:r>
              <a:t/>
            </a:r>
            <a:endParaRPr sz="23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300"/>
              <a:buNone/>
            </a:pPr>
            <a:r>
              <a:rPr lang="en-US" sz="2300">
                <a:solidFill>
                  <a:srgbClr val="C00000"/>
                </a:solidFill>
              </a:rPr>
              <a:t>SAFETY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US" sz="2300">
                <a:solidFill>
                  <a:schemeClr val="dk1"/>
                </a:solidFill>
              </a:rPr>
              <a:t>We are a hands-off school! We keep our hands to ourselves and on our own belongings.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3" name="Google Shape;253;p5"/>
          <p:cNvPicPr preferRelativeResize="0"/>
          <p:nvPr/>
        </p:nvPicPr>
        <p:blipFill rotWithShape="1">
          <a:blip r:embed="rId4">
            <a:alphaModFix/>
          </a:blip>
          <a:srcRect b="0" l="4546" r="737" t="0"/>
          <a:stretch/>
        </p:blipFill>
        <p:spPr>
          <a:xfrm>
            <a:off x="5779223" y="1094598"/>
            <a:ext cx="3097225" cy="347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1"/>
          <p:cNvGrpSpPr/>
          <p:nvPr/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60" name="Google Shape;260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2" name="Google Shape;262;p1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263" name="Google Shape;263;p1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64" name="Google Shape;264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1"/>
              </a:srgbClr>
            </a:solidFill>
            <a:ln>
              <a:noFill/>
            </a:ln>
          </p:spPr>
        </p:sp>
        <p:sp>
          <p:nvSpPr>
            <p:cNvPr id="266" name="Google Shape;266;p1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267" name="Google Shape;267;p1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68" name="Google Shape;268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72" name="Google Shape;272;p11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1"/>
          <p:cNvCxnSpPr/>
          <p:nvPr/>
        </p:nvCxnSpPr>
        <p:spPr>
          <a:xfrm flipH="1">
            <a:off x="1599781" y="3681413"/>
            <a:ext cx="3572669" cy="3176587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11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</p:sp>
      <p:sp>
        <p:nvSpPr>
          <p:cNvPr id="275" name="Google Shape;275;p11"/>
          <p:cNvSpPr/>
          <p:nvPr/>
        </p:nvSpPr>
        <p:spPr>
          <a:xfrm>
            <a:off x="2809947" y="-8467"/>
            <a:ext cx="1941419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76" name="Google Shape;276;p11"/>
          <p:cNvSpPr/>
          <p:nvPr/>
        </p:nvSpPr>
        <p:spPr>
          <a:xfrm>
            <a:off x="2306616" y="3048000"/>
            <a:ext cx="244475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2608241" y="-8467"/>
            <a:ext cx="2140744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1"/>
            </a:srgbClr>
          </a:solidFill>
          <a:ln>
            <a:noFill/>
          </a:ln>
        </p:spPr>
      </p:sp>
      <p:sp>
        <p:nvSpPr>
          <p:cNvPr id="278" name="Google Shape;278;p11"/>
          <p:cNvSpPr/>
          <p:nvPr/>
        </p:nvSpPr>
        <p:spPr>
          <a:xfrm>
            <a:off x="3386115" y="3589867"/>
            <a:ext cx="1362870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3811615" y="-8467"/>
            <a:ext cx="5332385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0" y="868825"/>
            <a:ext cx="34539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Admirals are Respectful</a:t>
            </a:r>
            <a:endParaRPr b="1" i="0" sz="1800" u="none" cap="none" strike="noStrike">
              <a:solidFill>
                <a:schemeClr val="lt1"/>
              </a:solidFill>
            </a:endParaRPr>
          </a:p>
        </p:txBody>
      </p:sp>
      <p:sp>
        <p:nvSpPr>
          <p:cNvPr id="281" name="Google Shape;281;p11"/>
          <p:cNvSpPr txBox="1"/>
          <p:nvPr>
            <p:ph idx="1" type="body"/>
          </p:nvPr>
        </p:nvSpPr>
        <p:spPr>
          <a:xfrm>
            <a:off x="4572000" y="106825"/>
            <a:ext cx="4389900" cy="57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2000">
              <a:solidFill>
                <a:srgbClr val="C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US" sz="2800">
                <a:solidFill>
                  <a:srgbClr val="FFFFFF"/>
                </a:solidFill>
              </a:rPr>
              <a:t>Use kind language and actions, even when you disagree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-3784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US" sz="2800">
                <a:solidFill>
                  <a:srgbClr val="FFFFFF"/>
                </a:solidFill>
              </a:rPr>
              <a:t>Listen to others </a:t>
            </a:r>
            <a:endParaRPr sz="2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-3784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-US" sz="2800">
                <a:solidFill>
                  <a:srgbClr val="FFFFFF"/>
                </a:solidFill>
              </a:rPr>
              <a:t>Work together 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</a:rPr>
              <a:t>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282" name="Google Shape;282;p11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3945" y="4535124"/>
            <a:ext cx="1647775" cy="1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g25adebafd15_0_1266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290" name="Google Shape;290;g25adebafd15_0_126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" name="Google Shape;291;g25adebafd15_0_1266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2" name="Google Shape;292;g25adebafd15_0_126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293" name="Google Shape;293;g25adebafd15_0_1266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4" name="Google Shape;294;g25adebafd15_0_1266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25adebafd15_0_1266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296" name="Google Shape;296;g25adebafd15_0_1266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297" name="Google Shape;297;g25adebafd15_0_1266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98" name="Google Shape;298;g25adebafd15_0_1266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25adebafd15_0_1266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g25adebafd15_0_1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g25adebafd15_0_12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02" name="Google Shape;302;g25adebafd15_0_1266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g25adebafd15_0_1266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g25adebafd15_0_1266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305" name="Google Shape;305;g25adebafd15_0_1266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06" name="Google Shape;306;g25adebafd15_0_1266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5adebafd15_0_1266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308" name="Google Shape;308;g25adebafd15_0_1266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5adebafd15_0_1266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g25adebafd15_0_1266"/>
          <p:cNvSpPr/>
          <p:nvPr/>
        </p:nvSpPr>
        <p:spPr>
          <a:xfrm>
            <a:off x="0" y="1094725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are Responsible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311" name="Google Shape;311;g25adebafd15_0_1266"/>
          <p:cNvSpPr txBox="1"/>
          <p:nvPr>
            <p:ph idx="1" type="body"/>
          </p:nvPr>
        </p:nvSpPr>
        <p:spPr>
          <a:xfrm>
            <a:off x="4306075" y="106825"/>
            <a:ext cx="4655700" cy="57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-36512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-US" sz="2800">
                <a:solidFill>
                  <a:srgbClr val="FFFFFF"/>
                </a:solidFill>
              </a:rPr>
              <a:t>Own your actions and consequences 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-36512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-US" sz="2800">
                <a:solidFill>
                  <a:srgbClr val="FFFFFF"/>
                </a:solidFill>
              </a:rPr>
              <a:t>Follow school expectations 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-36512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-US" sz="2800">
                <a:solidFill>
                  <a:srgbClr val="FFFFFF"/>
                </a:solidFill>
              </a:rPr>
              <a:t>Attendance is important for learning! Come to class on time and prepared. 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312" name="Google Shape;312;g25adebafd15_0_1266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3" name="Google Shape;313;g25adebafd15_0_1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8345" y="4531774"/>
            <a:ext cx="1647775" cy="1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g25adebafd15_0_1298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320" name="Google Shape;320;g25adebafd15_0_129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1" name="Google Shape;321;g25adebafd15_0_1298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2" name="Google Shape;322;g25adebafd15_0_129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323" name="Google Shape;323;g25adebafd15_0_1298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4" name="Google Shape;324;g25adebafd15_0_1298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25adebafd15_0_1298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326" name="Google Shape;326;g25adebafd15_0_1298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327" name="Google Shape;327;g25adebafd15_0_1298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28" name="Google Shape;328;g25adebafd15_0_1298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25adebafd15_0_1298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g25adebafd15_0_129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1" name="Google Shape;331;g25adebafd15_0_129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2" name="Google Shape;332;g25adebafd15_0_1298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g25adebafd15_0_1298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4" name="Google Shape;334;g25adebafd15_0_1298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335" name="Google Shape;335;g25adebafd15_0_1298"/>
          <p:cNvSpPr/>
          <p:nvPr/>
        </p:nvSpPr>
        <p:spPr>
          <a:xfrm>
            <a:off x="2809950" y="4629000"/>
            <a:ext cx="1942850" cy="2231602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36" name="Google Shape;336;g25adebafd15_0_1298"/>
          <p:cNvSpPr/>
          <p:nvPr/>
        </p:nvSpPr>
        <p:spPr>
          <a:xfrm>
            <a:off x="941425" y="4491600"/>
            <a:ext cx="5711700" cy="19854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5adebafd15_0_1298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338" name="Google Shape;338;g25adebafd15_0_1298"/>
          <p:cNvSpPr/>
          <p:nvPr/>
        </p:nvSpPr>
        <p:spPr>
          <a:xfrm>
            <a:off x="1494425" y="4408225"/>
            <a:ext cx="3254700" cy="24498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5adebafd15_0_1298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g25adebafd15_0_1298"/>
          <p:cNvSpPr/>
          <p:nvPr/>
        </p:nvSpPr>
        <p:spPr>
          <a:xfrm>
            <a:off x="0" y="1355988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are Safe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341" name="Google Shape;341;g25adebafd15_0_1298"/>
          <p:cNvSpPr txBox="1"/>
          <p:nvPr>
            <p:ph idx="1" type="body"/>
          </p:nvPr>
        </p:nvSpPr>
        <p:spPr>
          <a:xfrm>
            <a:off x="4217050" y="791675"/>
            <a:ext cx="4655700" cy="57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Hands off, eyes </a:t>
            </a:r>
            <a:r>
              <a:rPr lang="en-US" sz="28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up</a:t>
            </a:r>
            <a:r>
              <a:rPr lang="en-US" sz="2800">
                <a:solidFill>
                  <a:schemeClr val="lt1"/>
                </a:solidFill>
              </a:rPr>
              <a:t>, hoodies off and devices away </a:t>
            </a:r>
            <a:endParaRPr sz="2800">
              <a:solidFill>
                <a:schemeClr val="lt1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Be safe in person, online and in the community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See something, say something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342" name="Google Shape;342;g25adebafd15_0_1298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343" name="Google Shape;343;g25adebafd15_0_1298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4" name="Google Shape;344;g25adebafd15_0_1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895" y="4491549"/>
            <a:ext cx="1647775" cy="1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g23ec5acad6a_0_13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351" name="Google Shape;351;g23ec5acad6a_0_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2" name="Google Shape;352;g23ec5acad6a_0_1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3" name="Google Shape;353;g23ec5acad6a_0_1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354" name="Google Shape;354;g23ec5acad6a_0_13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5" name="Google Shape;355;g23ec5acad6a_0_1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23ec5acad6a_0_13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357" name="Google Shape;357;g23ec5acad6a_0_13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358" name="Google Shape;358;g23ec5acad6a_0_13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59" name="Google Shape;359;g23ec5acad6a_0_1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3ec5acad6a_0_13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g23ec5acad6a_0_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2" name="Google Shape;362;g23ec5acad6a_0_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3" name="Google Shape;363;g23ec5acad6a_0_13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g23ec5acad6a_0_13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g23ec5acad6a_0_13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366" name="Google Shape;366;g23ec5acad6a_0_13"/>
          <p:cNvSpPr/>
          <p:nvPr/>
        </p:nvSpPr>
        <p:spPr>
          <a:xfrm>
            <a:off x="2809950" y="4629000"/>
            <a:ext cx="1942850" cy="2231602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67" name="Google Shape;367;g23ec5acad6a_0_13"/>
          <p:cNvSpPr/>
          <p:nvPr/>
        </p:nvSpPr>
        <p:spPr>
          <a:xfrm>
            <a:off x="941425" y="4491600"/>
            <a:ext cx="5711700" cy="19854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23ec5acad6a_0_13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369" name="Google Shape;369;g23ec5acad6a_0_13"/>
          <p:cNvSpPr/>
          <p:nvPr/>
        </p:nvSpPr>
        <p:spPr>
          <a:xfrm>
            <a:off x="1494425" y="4408225"/>
            <a:ext cx="3254700" cy="24498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3ec5acad6a_0_13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1" name="Google Shape;371;g23ec5acad6a_0_13"/>
          <p:cNvSpPr/>
          <p:nvPr/>
        </p:nvSpPr>
        <p:spPr>
          <a:xfrm>
            <a:off x="0" y="1355988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are Safe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372" name="Google Shape;372;g23ec5acad6a_0_13"/>
          <p:cNvSpPr txBox="1"/>
          <p:nvPr>
            <p:ph idx="1" type="body"/>
          </p:nvPr>
        </p:nvSpPr>
        <p:spPr>
          <a:xfrm>
            <a:off x="3725850" y="791675"/>
            <a:ext cx="5146800" cy="57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lt1"/>
                </a:solidFill>
              </a:rPr>
              <a:t>Construction Safety: </a:t>
            </a:r>
            <a:endParaRPr sz="2800" u="sng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►"/>
            </a:pPr>
            <a:r>
              <a:rPr lang="en-US" sz="2800">
                <a:solidFill>
                  <a:schemeClr val="lt1"/>
                </a:solidFill>
              </a:rPr>
              <a:t>All Construction Areas are off limits for students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►"/>
            </a:pPr>
            <a:r>
              <a:rPr lang="en-US" sz="2800">
                <a:solidFill>
                  <a:schemeClr val="lt1"/>
                </a:solidFill>
              </a:rPr>
              <a:t>Be mindful of construction equipment near cafeteria/soccer field</a:t>
            </a:r>
            <a:endParaRPr sz="2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373" name="Google Shape;373;g23ec5acad6a_0_13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374" name="Google Shape;374;g23ec5acad6a_0_13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5" name="Google Shape;375;g23ec5acad6a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895" y="4491549"/>
            <a:ext cx="1647775" cy="1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g25adebafd15_0_1341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382" name="Google Shape;382;g25adebafd15_0_134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3" name="Google Shape;383;g25adebafd15_0_134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4" name="Google Shape;384;g25adebafd15_0_134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385" name="Google Shape;385;g25adebafd15_0_134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86" name="Google Shape;386;g25adebafd15_0_134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25adebafd15_0_134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388" name="Google Shape;388;g25adebafd15_0_134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389" name="Google Shape;389;g25adebafd15_0_134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90" name="Google Shape;390;g25adebafd15_0_134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25adebafd15_0_134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g25adebafd15_0_13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3" name="Google Shape;393;g25adebafd15_0_13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94" name="Google Shape;394;g25adebafd15_0_1341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5" name="Google Shape;395;g25adebafd15_0_1341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6" name="Google Shape;396;g25adebafd15_0_1341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397" name="Google Shape;397;g25adebafd15_0_1341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98" name="Google Shape;398;g25adebafd15_0_1341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5adebafd15_0_1341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400" name="Google Shape;400;g25adebafd15_0_1341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5adebafd15_0_1341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2" name="Google Shape;402;g25adebafd15_0_1341"/>
          <p:cNvSpPr/>
          <p:nvPr/>
        </p:nvSpPr>
        <p:spPr>
          <a:xfrm>
            <a:off x="0" y="670725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at lunch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403" name="Google Shape;403;g25adebafd15_0_1341"/>
          <p:cNvSpPr txBox="1"/>
          <p:nvPr>
            <p:ph idx="1" type="body"/>
          </p:nvPr>
        </p:nvSpPr>
        <p:spPr>
          <a:xfrm>
            <a:off x="4382925" y="3400775"/>
            <a:ext cx="4489800" cy="3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Respect: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Include everyone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Responsible: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Clean area before leaving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Safe: 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Eat only in cafeteria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404" name="Google Shape;404;g25adebafd15_0_1341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405" name="Google Shape;405;g25adebafd15_0_1341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s://pbs.twimg.com/media/CCMALflWIAEJkjn.jpg" id="406" name="Google Shape;406;g25adebafd15_0_1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8525" y="154775"/>
            <a:ext cx="5624200" cy="30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25adebafd15_0_13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49" y="4216340"/>
            <a:ext cx="1465225" cy="176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g23ec5acad6a_0_43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414" name="Google Shape;414;g23ec5acad6a_0_4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5" name="Google Shape;415;g23ec5acad6a_0_4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6" name="Google Shape;416;g23ec5acad6a_0_4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417" name="Google Shape;417;g23ec5acad6a_0_43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18" name="Google Shape;418;g23ec5acad6a_0_4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23ec5acad6a_0_43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420" name="Google Shape;420;g23ec5acad6a_0_43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421" name="Google Shape;421;g23ec5acad6a_0_43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22" name="Google Shape;422;g23ec5acad6a_0_4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23ec5acad6a_0_43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g23ec5acad6a_0_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5" name="Google Shape;425;g23ec5acad6a_0_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26" name="Google Shape;426;g23ec5acad6a_0_43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g23ec5acad6a_0_43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8" name="Google Shape;428;g23ec5acad6a_0_43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429" name="Google Shape;429;g23ec5acad6a_0_43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430" name="Google Shape;430;g23ec5acad6a_0_43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23ec5acad6a_0_43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432" name="Google Shape;432;g23ec5acad6a_0_43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3ec5acad6a_0_43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Google Shape;434;g23ec5acad6a_0_43"/>
          <p:cNvSpPr/>
          <p:nvPr/>
        </p:nvSpPr>
        <p:spPr>
          <a:xfrm>
            <a:off x="0" y="670725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at recess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435" name="Google Shape;435;g23ec5acad6a_0_43"/>
          <p:cNvSpPr txBox="1"/>
          <p:nvPr>
            <p:ph idx="1" type="body"/>
          </p:nvPr>
        </p:nvSpPr>
        <p:spPr>
          <a:xfrm>
            <a:off x="3643950" y="2709075"/>
            <a:ext cx="5217600" cy="3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Respect: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Include everyone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Responsible: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Return any equipment to staff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Safe: 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aware of other and your surroundings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436" name="Google Shape;436;g23ec5acad6a_0_43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437" name="Google Shape;437;g23ec5acad6a_0_43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s://pbs.twimg.com/media/CCMALflWIAEJkjn.jpg" id="438" name="Google Shape;438;g23ec5acad6a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6113" y="161250"/>
            <a:ext cx="5624200" cy="30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23ec5acad6a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49" y="4216340"/>
            <a:ext cx="1465225" cy="176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dk2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g25adebafd15_0_1403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446" name="Google Shape;446;g25adebafd15_0_140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7" name="Google Shape;447;g25adebafd15_0_140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8" name="Google Shape;448;g25adebafd15_0_140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449" name="Google Shape;449;g25adebafd15_0_1403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50" name="Google Shape;450;g25adebafd15_0_140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25adebafd15_0_1403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452" name="Google Shape;452;g25adebafd15_0_1403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453" name="Google Shape;453;g25adebafd15_0_1403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54" name="Google Shape;454;g25adebafd15_0_140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25adebafd15_0_1403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g25adebafd15_0_140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7" name="Google Shape;457;g25adebafd15_0_140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58" name="Google Shape;458;g25adebafd15_0_1403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g25adebafd15_0_1403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0" name="Google Shape;460;g25adebafd15_0_1403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461" name="Google Shape;461;g25adebafd15_0_1403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462" name="Google Shape;462;g25adebafd15_0_1403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25adebafd15_0_1403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464" name="Google Shape;464;g25adebafd15_0_1403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25adebafd15_0_1403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6" name="Google Shape;466;g25adebafd15_0_1403"/>
          <p:cNvSpPr/>
          <p:nvPr/>
        </p:nvSpPr>
        <p:spPr>
          <a:xfrm>
            <a:off x="0" y="1519763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Mess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467" name="Google Shape;467;g25adebafd15_0_1403"/>
          <p:cNvSpPr txBox="1"/>
          <p:nvPr>
            <p:ph idx="1" type="body"/>
          </p:nvPr>
        </p:nvSpPr>
        <p:spPr>
          <a:xfrm>
            <a:off x="3909825" y="3400775"/>
            <a:ext cx="4962900" cy="3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Respect: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 everyone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Responsible: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Clean area before leaving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Safe: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Awareness when entering and leaving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468" name="Google Shape;468;g25adebafd15_0_1403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9" name="Google Shape;469;g25adebafd15_0_14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8849" r="16172" t="0"/>
          <a:stretch/>
        </p:blipFill>
        <p:spPr>
          <a:xfrm>
            <a:off x="3909825" y="0"/>
            <a:ext cx="4962900" cy="3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g25adebafd15_0_14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399" y="4525340"/>
            <a:ext cx="1465225" cy="176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g25adebafd15_0_1435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477" name="Google Shape;477;g25adebafd15_0_143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8" name="Google Shape;478;g25adebafd15_0_1435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9" name="Google Shape;479;g25adebafd15_0_143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480" name="Google Shape;480;g25adebafd15_0_1435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81" name="Google Shape;481;g25adebafd15_0_1435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25adebafd15_0_1435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483" name="Google Shape;483;g25adebafd15_0_1435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484" name="Google Shape;484;g25adebafd15_0_1435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85" name="Google Shape;485;g25adebafd15_0_1435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5adebafd15_0_1435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g25adebafd15_0_14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8" name="Google Shape;488;g25adebafd15_0_14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89" name="Google Shape;489;g25adebafd15_0_1435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0" name="Google Shape;490;g25adebafd15_0_1435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1" name="Google Shape;491;g25adebafd15_0_1435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492" name="Google Shape;492;g25adebafd15_0_1435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493" name="Google Shape;493;g25adebafd15_0_1435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5adebafd15_0_1435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495" name="Google Shape;495;g25adebafd15_0_1435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5adebafd15_0_1435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7" name="Google Shape;497;g25adebafd15_0_1435"/>
          <p:cNvSpPr/>
          <p:nvPr/>
        </p:nvSpPr>
        <p:spPr>
          <a:xfrm>
            <a:off x="0" y="1001600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and Technology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498" name="Google Shape;498;g25adebafd15_0_1435"/>
          <p:cNvSpPr txBox="1"/>
          <p:nvPr>
            <p:ph idx="1" type="body"/>
          </p:nvPr>
        </p:nvSpPr>
        <p:spPr>
          <a:xfrm>
            <a:off x="4020925" y="2071475"/>
            <a:ext cx="4489800" cy="43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Respect: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Personal devices- Off and away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Responsible: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Devices- Charged and ready for class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Safe: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Follow “Acceptable Use Policy”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499" name="Google Shape;499;g25adebafd15_0_1435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500" name="Google Shape;500;g25adebafd15_0_1435"/>
          <p:cNvSpPr/>
          <p:nvPr/>
        </p:nvSpPr>
        <p:spPr>
          <a:xfrm>
            <a:off x="438138" y="-97475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501" name="Google Shape;501;g25adebafd15_0_1435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2" name="Google Shape;502;g25adebafd15_0_1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788" y="2975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25adebafd15_0_1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0550" y="445200"/>
            <a:ext cx="246697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25adebafd15_0_14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49" y="4811590"/>
            <a:ext cx="1465225" cy="176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adebafd15_0_1767"/>
          <p:cNvSpPr txBox="1"/>
          <p:nvPr>
            <p:ph type="ctrTitle"/>
          </p:nvPr>
        </p:nvSpPr>
        <p:spPr>
          <a:xfrm>
            <a:off x="1130600" y="429050"/>
            <a:ext cx="7195500" cy="577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</a:t>
            </a:r>
            <a:endParaRPr/>
          </a:p>
        </p:txBody>
      </p:sp>
      <p:sp>
        <p:nvSpPr>
          <p:cNvPr id="163" name="Google Shape;163;g25adebafd15_0_1767"/>
          <p:cNvSpPr txBox="1"/>
          <p:nvPr>
            <p:ph idx="1" type="subTitle"/>
          </p:nvPr>
        </p:nvSpPr>
        <p:spPr>
          <a:xfrm>
            <a:off x="509550" y="429050"/>
            <a:ext cx="8419800" cy="621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C00000"/>
                </a:solidFill>
              </a:rPr>
              <a:t>Announcement: </a:t>
            </a:r>
            <a:endParaRPr b="1" sz="3000" u="sng"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Hello Admirals. I want to welcome you to the 23/24 school year and to Swanson Middle School. This morning we are going to learn what it means to be a Swanson Admiral. You will have an opportunity to share your thoughts throughout the presentation. We’re going to practice sharing with an “elbow buddy” and then returning our attention to the </a:t>
            </a:r>
            <a:r>
              <a:rPr b="1" lang="en-US" sz="2000">
                <a:solidFill>
                  <a:schemeClr val="lt1"/>
                </a:solidFill>
              </a:rPr>
              <a:t>presentation. The chime will signal that it’s time to listen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Let’s practice: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g25adebafd15_0_17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7625" y="4011875"/>
            <a:ext cx="2406975" cy="26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0"/>
          <p:cNvSpPr txBox="1"/>
          <p:nvPr>
            <p:ph type="title"/>
          </p:nvPr>
        </p:nvSpPr>
        <p:spPr>
          <a:xfrm>
            <a:off x="0" y="547900"/>
            <a:ext cx="8130000" cy="1398000"/>
          </a:xfrm>
          <a:prstGeom prst="rect">
            <a:avLst/>
          </a:prstGeom>
          <a:solidFill>
            <a:srgbClr val="DEF4F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b="1"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CELL PHONE</a:t>
            </a:r>
            <a:r>
              <a:rPr b="1"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EARBUDS, and/or  HEADPHONES POLICY</a:t>
            </a:r>
            <a:br>
              <a:rPr b="1" lang="en-US" sz="4400">
                <a:latin typeface="Calibri"/>
                <a:ea typeface="Calibri"/>
                <a:cs typeface="Calibri"/>
                <a:sym typeface="Calibri"/>
              </a:rPr>
            </a:b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0"/>
          <p:cNvSpPr txBox="1"/>
          <p:nvPr/>
        </p:nvSpPr>
        <p:spPr>
          <a:xfrm>
            <a:off x="507000" y="2098425"/>
            <a:ext cx="8130000" cy="17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OFF AND AWAY </a:t>
            </a:r>
            <a:endParaRPr sz="53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7:20 A.M. - 2:35 P.M.</a:t>
            </a:r>
            <a:endParaRPr b="0" i="0" sz="53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0"/>
          <p:cNvSpPr txBox="1"/>
          <p:nvPr>
            <p:ph type="title"/>
          </p:nvPr>
        </p:nvSpPr>
        <p:spPr>
          <a:xfrm>
            <a:off x="462725" y="3974775"/>
            <a:ext cx="74913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US" sz="3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EARBUDS/HEADPHONES may only be used in class when directed by a teacher and used with school issued iPad. </a:t>
            </a:r>
            <a:endParaRPr sz="3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g25adebafd15_0_1506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518" name="Google Shape;518;g25adebafd15_0_150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9" name="Google Shape;519;g25adebafd15_0_1506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0" name="Google Shape;520;g25adebafd15_0_150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521" name="Google Shape;521;g25adebafd15_0_1506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22" name="Google Shape;522;g25adebafd15_0_1506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25adebafd15_0_1506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524" name="Google Shape;524;g25adebafd15_0_1506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525" name="Google Shape;525;g25adebafd15_0_1506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26" name="Google Shape;526;g25adebafd15_0_1506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g25adebafd15_0_1506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g25adebafd15_0_150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9" name="Google Shape;529;g25adebafd15_0_150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30" name="Google Shape;530;g25adebafd15_0_1506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g25adebafd15_0_1506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2" name="Google Shape;532;g25adebafd15_0_1506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533" name="Google Shape;533;g25adebafd15_0_1506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534" name="Google Shape;534;g25adebafd15_0_1506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25adebafd15_0_1506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536" name="Google Shape;536;g25adebafd15_0_1506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25adebafd15_0_1506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8" name="Google Shape;538;g25adebafd15_0_1506"/>
          <p:cNvSpPr/>
          <p:nvPr/>
        </p:nvSpPr>
        <p:spPr>
          <a:xfrm>
            <a:off x="105775" y="535375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arriving at school 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539" name="Google Shape;539;g25adebafd15_0_1506"/>
          <p:cNvSpPr txBox="1"/>
          <p:nvPr>
            <p:ph idx="1" type="body"/>
          </p:nvPr>
        </p:nvSpPr>
        <p:spPr>
          <a:xfrm>
            <a:off x="4020925" y="2071475"/>
            <a:ext cx="4489800" cy="43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Respect: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Report to your arrival area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6th-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Auditorium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Door 1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7th- Small Gym- Door 2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8th- Large Gym- Door 4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Responsible: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Electronics off and away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Safe: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Walk bikes/skateboards on campus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540" name="Google Shape;540;g25adebafd15_0_1506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541" name="Google Shape;541;g25adebafd15_0_1506"/>
          <p:cNvSpPr/>
          <p:nvPr/>
        </p:nvSpPr>
        <p:spPr>
          <a:xfrm>
            <a:off x="438138" y="-97475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542" name="Google Shape;542;g25adebafd15_0_1506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43" name="Google Shape;543;g25adebafd15_0_1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800" y="90800"/>
            <a:ext cx="3844800" cy="26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25adebafd15_0_15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49" y="4216340"/>
            <a:ext cx="1465225" cy="176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g25adebafd15_0_1543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551" name="Google Shape;551;g25adebafd15_0_154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2" name="Google Shape;552;g25adebafd15_0_154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3" name="Google Shape;553;g25adebafd15_0_154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554" name="Google Shape;554;g25adebafd15_0_1543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55" name="Google Shape;555;g25adebafd15_0_154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25adebafd15_0_1543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557" name="Google Shape;557;g25adebafd15_0_1543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558" name="Google Shape;558;g25adebafd15_0_1543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59" name="Google Shape;559;g25adebafd15_0_154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5adebafd15_0_1543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g25adebafd15_0_15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2" name="Google Shape;562;g25adebafd15_0_15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63" name="Google Shape;563;g25adebafd15_0_1543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4" name="Google Shape;564;g25adebafd15_0_1543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5" name="Google Shape;565;g25adebafd15_0_1543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566" name="Google Shape;566;g25adebafd15_0_1543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567" name="Google Shape;567;g25adebafd15_0_1543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25adebafd15_0_1543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569" name="Google Shape;569;g25adebafd15_0_1543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25adebafd15_0_1543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1" name="Google Shape;571;g25adebafd15_0_1543"/>
          <p:cNvSpPr/>
          <p:nvPr/>
        </p:nvSpPr>
        <p:spPr>
          <a:xfrm>
            <a:off x="105775" y="535375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leaving school</a:t>
            </a:r>
            <a:endParaRPr b="1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572" name="Google Shape;572;g25adebafd15_0_1543"/>
          <p:cNvSpPr txBox="1"/>
          <p:nvPr>
            <p:ph idx="1" type="body"/>
          </p:nvPr>
        </p:nvSpPr>
        <p:spPr>
          <a:xfrm>
            <a:off x="4020925" y="2071475"/>
            <a:ext cx="4489800" cy="43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t/>
            </a:r>
            <a:endParaRPr b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Respect: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 mindful of community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Responsible: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 to bus/ after school immediately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Safe: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Listen to Crossing Guard instructions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573" name="Google Shape;573;g25adebafd15_0_1543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574" name="Google Shape;574;g25adebafd15_0_1543"/>
          <p:cNvSpPr/>
          <p:nvPr/>
        </p:nvSpPr>
        <p:spPr>
          <a:xfrm>
            <a:off x="438138" y="-97475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575" name="Google Shape;575;g25adebafd15_0_1543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6" name="Google Shape;576;g25adebafd15_0_1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200" y="0"/>
            <a:ext cx="5495251" cy="28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25adebafd15_0_15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49" y="4649940"/>
            <a:ext cx="1465225" cy="176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g25adebafd15_0_1638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584" name="Google Shape;584;g25adebafd15_0_163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5" name="Google Shape;585;g25adebafd15_0_1638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86" name="Google Shape;586;g25adebafd15_0_163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587" name="Google Shape;587;g25adebafd15_0_1638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88" name="Google Shape;588;g25adebafd15_0_1638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25adebafd15_0_1638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590" name="Google Shape;590;g25adebafd15_0_1638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591" name="Google Shape;591;g25adebafd15_0_1638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92" name="Google Shape;592;g25adebafd15_0_1638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25adebafd15_0_1638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" name="Google Shape;594;g25adebafd15_0_16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5" name="Google Shape;595;g25adebafd15_0_16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96" name="Google Shape;596;g25adebafd15_0_1638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7" name="Google Shape;597;g25adebafd15_0_1638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8" name="Google Shape;598;g25adebafd15_0_1638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599" name="Google Shape;599;g25adebafd15_0_1638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600" name="Google Shape;600;g25adebafd15_0_1638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25adebafd15_0_1638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602" name="Google Shape;602;g25adebafd15_0_1638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25adebafd15_0_1638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4" name="Google Shape;604;g25adebafd15_0_1638"/>
          <p:cNvSpPr/>
          <p:nvPr/>
        </p:nvSpPr>
        <p:spPr>
          <a:xfrm>
            <a:off x="105775" y="535375"/>
            <a:ext cx="3474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Learning </a:t>
            </a:r>
            <a:r>
              <a:rPr b="1" lang="en-US" sz="44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2200" u="none" cap="none" strike="noStrike">
              <a:solidFill>
                <a:srgbClr val="C00000"/>
              </a:solidFill>
            </a:endParaRPr>
          </a:p>
        </p:txBody>
      </p:sp>
      <p:sp>
        <p:nvSpPr>
          <p:cNvPr id="605" name="Google Shape;605;g25adebafd15_0_1638"/>
          <p:cNvSpPr txBox="1"/>
          <p:nvPr>
            <p:ph idx="1" type="body"/>
          </p:nvPr>
        </p:nvSpPr>
        <p:spPr>
          <a:xfrm>
            <a:off x="4020925" y="2071475"/>
            <a:ext cx="4489800" cy="43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t/>
            </a:r>
            <a:endParaRPr b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Respect: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kind words and actions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Responsible: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Arrive to school/ class on time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►"/>
            </a:pP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Safe: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Follow APS “Acceptable Use Policies”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06" name="Google Shape;606;g25adebafd15_0_1638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07" name="Google Shape;607;g25adebafd15_0_1638"/>
          <p:cNvSpPr/>
          <p:nvPr/>
        </p:nvSpPr>
        <p:spPr>
          <a:xfrm>
            <a:off x="438138" y="-97475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08" name="Google Shape;608;g25adebafd15_0_1638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09" name="Google Shape;609;g25adebafd15_0_16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775" y="160800"/>
            <a:ext cx="4489800" cy="27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g25adebafd15_0_16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49" y="4769090"/>
            <a:ext cx="1465225" cy="176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4"/>
          <p:cNvGrpSpPr/>
          <p:nvPr/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616" name="Google Shape;616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7" name="Google Shape;617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1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8" name="Google Shape;618;p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619" name="Google Shape;619;p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20" name="Google Shape;620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1"/>
              </a:srgbClr>
            </a:solidFill>
            <a:ln>
              <a:noFill/>
            </a:ln>
          </p:spPr>
        </p:sp>
        <p:sp>
          <p:nvSpPr>
            <p:cNvPr id="622" name="Google Shape;622;p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623" name="Google Shape;623;p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624" name="Google Shape;624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6" name="Google Shape;626;p4"/>
          <p:cNvSpPr txBox="1"/>
          <p:nvPr>
            <p:ph type="ctrTitle"/>
          </p:nvPr>
        </p:nvSpPr>
        <p:spPr>
          <a:xfrm>
            <a:off x="2125162" y="198967"/>
            <a:ext cx="481833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1"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ADMIRAL’S WAY</a:t>
            </a:r>
            <a:endParaRPr/>
          </a:p>
        </p:txBody>
      </p:sp>
      <p:pic>
        <p:nvPicPr>
          <p:cNvPr id="627" name="Google Shape;627;p4"/>
          <p:cNvPicPr preferRelativeResize="0"/>
          <p:nvPr/>
        </p:nvPicPr>
        <p:blipFill rotWithShape="1">
          <a:blip r:embed="rId3">
            <a:alphaModFix/>
          </a:blip>
          <a:srcRect b="1996" l="39064" r="31674" t="0"/>
          <a:stretch/>
        </p:blipFill>
        <p:spPr>
          <a:xfrm>
            <a:off x="20" y="10"/>
            <a:ext cx="2050522" cy="6867719"/>
          </a:xfrm>
          <a:custGeom>
            <a:rect b="b" l="l" r="r" t="t"/>
            <a:pathLst>
              <a:path extrusionOk="0" h="6858000" w="2734056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28" name="Google Shape;628;p4"/>
          <p:cNvSpPr/>
          <p:nvPr/>
        </p:nvSpPr>
        <p:spPr>
          <a:xfrm>
            <a:off x="0" y="4013201"/>
            <a:ext cx="357491" cy="2844800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4"/>
          <p:cNvSpPr txBox="1"/>
          <p:nvPr>
            <p:ph idx="1" type="subTitle"/>
          </p:nvPr>
        </p:nvSpPr>
        <p:spPr>
          <a:xfrm>
            <a:off x="1827741" y="1066800"/>
            <a:ext cx="5948629" cy="541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SCHOLARSHIP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i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strive to think deeply and with a growth mindset.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work diligently to achieve success in the classroom and in our community.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i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connect to one another, our community, and to the world.</a:t>
            </a:r>
            <a:endParaRPr b="1" i="1"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take care of each other by helping those in need both in our school and in the community at large.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en-US" sz="3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SPIRIT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i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celebrate our successes, ourselves, and our school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know who we are by our </a:t>
            </a:r>
            <a:r>
              <a:rPr b="1" i="1" lang="en-US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remarkable kindness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act in the best interest of our school and our whole community.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110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g25adebafd15_0_1670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636" name="Google Shape;636;g25adebafd15_0_167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7" name="Google Shape;637;g25adebafd15_0_1670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8" name="Google Shape;638;g25adebafd15_0_167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639" name="Google Shape;639;g25adebafd15_0_1670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40" name="Google Shape;640;g25adebafd15_0_1670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25adebafd15_0_1670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642" name="Google Shape;642;g25adebafd15_0_1670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643" name="Google Shape;643;g25adebafd15_0_1670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644" name="Google Shape;644;g25adebafd15_0_1670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25adebafd15_0_1670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6" name="Google Shape;646;g25adebafd15_0_16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7" name="Google Shape;647;g25adebafd15_0_16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48" name="Google Shape;648;g25adebafd15_0_1670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9" name="Google Shape;649;g25adebafd15_0_1670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0" name="Google Shape;650;g25adebafd15_0_1670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651" name="Google Shape;651;g25adebafd15_0_1670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652" name="Google Shape;652;g25adebafd15_0_1670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25adebafd15_0_1670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654" name="Google Shape;654;g25adebafd15_0_1670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25adebafd15_0_1670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6" name="Google Shape;656;g25adebafd15_0_1670"/>
          <p:cNvSpPr/>
          <p:nvPr/>
        </p:nvSpPr>
        <p:spPr>
          <a:xfrm>
            <a:off x="105775" y="535375"/>
            <a:ext cx="3474000" cy="52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and Scholarship</a:t>
            </a:r>
            <a:endParaRPr b="1" sz="4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t/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strive to think deeply and with a growth mindset. 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b="1" i="0" sz="2200" u="none" cap="none" strike="noStrike">
              <a:solidFill>
                <a:srgbClr val="C00000"/>
              </a:solidFill>
            </a:endParaRPr>
          </a:p>
        </p:txBody>
      </p:sp>
      <p:sp>
        <p:nvSpPr>
          <p:cNvPr id="657" name="Google Shape;657;g25adebafd15_0_1670"/>
          <p:cNvSpPr txBox="1"/>
          <p:nvPr>
            <p:ph idx="1" type="body"/>
          </p:nvPr>
        </p:nvSpPr>
        <p:spPr>
          <a:xfrm>
            <a:off x="4020925" y="2071475"/>
            <a:ext cx="4489800" cy="43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Develop good study habits by:</a:t>
            </a:r>
            <a:endParaRPr>
              <a:solidFill>
                <a:schemeClr val="lt1"/>
              </a:solidFill>
            </a:endParaRPr>
          </a:p>
          <a:p>
            <a:pPr indent="-49377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60"/>
              <a:buChar char="✔"/>
            </a:pPr>
            <a:r>
              <a:rPr b="1" lang="en-US" sz="3200">
                <a:solidFill>
                  <a:schemeClr val="lt1"/>
                </a:solidFill>
              </a:rPr>
              <a:t>Completing home and classwork</a:t>
            </a:r>
            <a:endParaRPr>
              <a:solidFill>
                <a:schemeClr val="lt1"/>
              </a:solidFill>
            </a:endParaRPr>
          </a:p>
          <a:p>
            <a:pPr indent="-49377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60"/>
              <a:buChar char="✔"/>
            </a:pPr>
            <a:r>
              <a:rPr b="1" lang="en-US" sz="3200">
                <a:solidFill>
                  <a:schemeClr val="lt1"/>
                </a:solidFill>
              </a:rPr>
              <a:t>Studying for tests and quizzes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58" name="Google Shape;658;g25adebafd15_0_1670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59" name="Google Shape;659;g25adebafd15_0_1670"/>
          <p:cNvSpPr/>
          <p:nvPr/>
        </p:nvSpPr>
        <p:spPr>
          <a:xfrm>
            <a:off x="438138" y="-97475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60" name="Google Shape;660;g25adebafd15_0_1670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61" name="Google Shape;661;g25adebafd15_0_16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550" y="0"/>
            <a:ext cx="4063300" cy="22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g25adebafd15_0_1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" y="4853708"/>
            <a:ext cx="1362900" cy="1642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g25adebafd15_0_1702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669" name="Google Shape;669;g25adebafd15_0_170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0" name="Google Shape;670;g25adebafd15_0_170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1" name="Google Shape;671;g25adebafd15_0_170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672" name="Google Shape;672;g25adebafd15_0_170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73" name="Google Shape;673;g25adebafd15_0_170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25adebafd15_0_170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675" name="Google Shape;675;g25adebafd15_0_170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676" name="Google Shape;676;g25adebafd15_0_170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677" name="Google Shape;677;g25adebafd15_0_170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25adebafd15_0_1702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" name="Google Shape;679;g25adebafd15_0_170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0" name="Google Shape;680;g25adebafd15_0_170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81" name="Google Shape;681;g25adebafd15_0_1702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2" name="Google Shape;682;g25adebafd15_0_1702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3" name="Google Shape;683;g25adebafd15_0_1702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684" name="Google Shape;684;g25adebafd15_0_1702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685" name="Google Shape;685;g25adebafd15_0_1702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5adebafd15_0_1702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687" name="Google Shape;687;g25adebafd15_0_1702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5adebafd15_0_1702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9" name="Google Shape;689;g25adebafd15_0_1702"/>
          <p:cNvSpPr/>
          <p:nvPr/>
        </p:nvSpPr>
        <p:spPr>
          <a:xfrm>
            <a:off x="105775" y="535375"/>
            <a:ext cx="3474000" cy="52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and Service</a:t>
            </a:r>
            <a:endParaRPr b="1" sz="4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t/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connect to one another, our community, and to the world.</a:t>
            </a: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b="1" i="0" sz="2200" u="none" cap="none" strike="noStrike">
              <a:solidFill>
                <a:srgbClr val="C00000"/>
              </a:solidFill>
            </a:endParaRPr>
          </a:p>
        </p:txBody>
      </p:sp>
      <p:sp>
        <p:nvSpPr>
          <p:cNvPr id="690" name="Google Shape;690;g25adebafd15_0_1702"/>
          <p:cNvSpPr txBox="1"/>
          <p:nvPr>
            <p:ph idx="1" type="body"/>
          </p:nvPr>
        </p:nvSpPr>
        <p:spPr>
          <a:xfrm>
            <a:off x="4232925" y="1548575"/>
            <a:ext cx="44898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Helping one another to succeed</a:t>
            </a:r>
            <a:r>
              <a:rPr b="1" lang="en-US" sz="3200">
                <a:solidFill>
                  <a:schemeClr val="lt1"/>
                </a:solidFill>
              </a:rPr>
              <a:t>:</a:t>
            </a:r>
            <a:endParaRPr>
              <a:solidFill>
                <a:schemeClr val="lt1"/>
              </a:solidFill>
            </a:endParaRPr>
          </a:p>
          <a:p>
            <a:pPr indent="-49377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60"/>
              <a:buChar char="✔"/>
            </a:pPr>
            <a:r>
              <a:rPr b="1" lang="en-US" sz="3200">
                <a:solidFill>
                  <a:schemeClr val="lt1"/>
                </a:solidFill>
              </a:rPr>
              <a:t>Supportive </a:t>
            </a:r>
            <a:endParaRPr>
              <a:solidFill>
                <a:schemeClr val="lt1"/>
              </a:solidFill>
            </a:endParaRPr>
          </a:p>
          <a:p>
            <a:pPr indent="-49377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60"/>
              <a:buChar char="✔"/>
            </a:pPr>
            <a:r>
              <a:rPr b="1" lang="en-US" sz="3200">
                <a:solidFill>
                  <a:schemeClr val="lt1"/>
                </a:solidFill>
              </a:rPr>
              <a:t>Understanding</a:t>
            </a:r>
            <a:endParaRPr b="1" sz="3200">
              <a:solidFill>
                <a:schemeClr val="lt1"/>
              </a:solidFill>
            </a:endParaRPr>
          </a:p>
          <a:p>
            <a:pPr indent="-53441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✔"/>
            </a:pPr>
            <a:r>
              <a:rPr b="1" lang="en-US" sz="3200">
                <a:solidFill>
                  <a:schemeClr val="lt1"/>
                </a:solidFill>
              </a:rPr>
              <a:t>Go beyond yourself</a:t>
            </a:r>
            <a:endParaRPr b="1" sz="3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C00000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91" name="Google Shape;691;g25adebafd15_0_1702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92" name="Google Shape;692;g25adebafd15_0_1702"/>
          <p:cNvSpPr/>
          <p:nvPr/>
        </p:nvSpPr>
        <p:spPr>
          <a:xfrm>
            <a:off x="438138" y="-97475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693" name="Google Shape;693;g25adebafd15_0_1702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94" name="Google Shape;694;g25adebafd15_0_17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350" y="195950"/>
            <a:ext cx="4489800" cy="16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g25adebafd15_0_17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" y="5394117"/>
            <a:ext cx="914400" cy="110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g25adebafd15_0_17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" y="4853708"/>
            <a:ext cx="1362900" cy="1642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6"/>
          <p:cNvSpPr/>
          <p:nvPr/>
        </p:nvSpPr>
        <p:spPr>
          <a:xfrm>
            <a:off x="4152550" y="609600"/>
            <a:ext cx="41736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Service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6"/>
          <p:cNvSpPr txBox="1"/>
          <p:nvPr>
            <p:ph idx="1" type="body"/>
          </p:nvPr>
        </p:nvSpPr>
        <p:spPr>
          <a:xfrm>
            <a:off x="3907172" y="2160589"/>
            <a:ext cx="304832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en-US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Admirable Admiral!</a:t>
            </a:r>
            <a:endParaRPr/>
          </a:p>
          <a:p>
            <a:pPr indent="-9144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n-US"/>
              <a:t>LYLAS</a:t>
            </a:r>
            <a:endParaRPr/>
          </a:p>
          <a:p>
            <a:pPr indent="-9144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n-US"/>
              <a:t>Sisterhood</a:t>
            </a:r>
            <a:endParaRPr/>
          </a:p>
          <a:p>
            <a:pPr indent="-9144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n-US"/>
              <a:t>GSA</a:t>
            </a:r>
            <a:endParaRPr/>
          </a:p>
          <a:p>
            <a:pPr indent="-9144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n-US"/>
              <a:t>Boys to Men</a:t>
            </a:r>
            <a:endParaRPr/>
          </a:p>
          <a:p>
            <a:pPr indent="-9144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n-US"/>
              <a:t>Student Council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</p:txBody>
      </p:sp>
      <p:pic>
        <p:nvPicPr>
          <p:cNvPr id="704" name="Google Shape;704;p26"/>
          <p:cNvPicPr preferRelativeResize="0"/>
          <p:nvPr/>
        </p:nvPicPr>
        <p:blipFill rotWithShape="1">
          <a:blip r:embed="rId3">
            <a:alphaModFix/>
          </a:blip>
          <a:srcRect b="0" l="27872" r="27876" t="0"/>
          <a:stretch/>
        </p:blipFill>
        <p:spPr>
          <a:xfrm>
            <a:off x="20" y="-1"/>
            <a:ext cx="4046220" cy="6858000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05" name="Google Shape;705;p26"/>
          <p:cNvSpPr/>
          <p:nvPr/>
        </p:nvSpPr>
        <p:spPr>
          <a:xfrm rot="10800000">
            <a:off x="0" y="0"/>
            <a:ext cx="631947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7"/>
          <p:cNvSpPr txBox="1"/>
          <p:nvPr>
            <p:ph type="title"/>
          </p:nvPr>
        </p:nvSpPr>
        <p:spPr>
          <a:xfrm>
            <a:off x="457200" y="304800"/>
            <a:ext cx="7620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rebuchet MS"/>
              <a:buNone/>
            </a:pPr>
            <a:r>
              <a:rPr b="1" lang="en-US">
                <a:solidFill>
                  <a:srgbClr val="000000"/>
                </a:solidFill>
              </a:rPr>
              <a:t>Engaging in Afterschool Activities</a:t>
            </a:r>
            <a:endParaRPr/>
          </a:p>
        </p:txBody>
      </p:sp>
      <p:sp>
        <p:nvSpPr>
          <p:cNvPr id="711" name="Google Shape;711;p17"/>
          <p:cNvSpPr txBox="1"/>
          <p:nvPr>
            <p:ph idx="1" type="body"/>
          </p:nvPr>
        </p:nvSpPr>
        <p:spPr>
          <a:xfrm>
            <a:off x="381925" y="1278600"/>
            <a:ext cx="56625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ASP 1- Starts at 2:40 PM</a:t>
            </a:r>
            <a:endParaRPr sz="2300"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9"/>
                </a:ext>
              </a:extLst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Sports practices- 2:</a:t>
            </a: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40- 4:15 PM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At 3:30, </a:t>
            </a:r>
            <a:r>
              <a:rPr b="1" lang="en-US" sz="2300" u="sng">
                <a:latin typeface="Calibri"/>
                <a:ea typeface="Calibri"/>
                <a:cs typeface="Calibri"/>
                <a:sym typeface="Calibri"/>
              </a:rPr>
              <a:t>non-bus </a:t>
            </a: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riders dismissed from ASP1 are to go directly home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At 3:30, late bus riders are to </a:t>
            </a: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1" lang="en-US" sz="23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ASP2 WITH A PASS FROM A TEACHER; </a:t>
            </a: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Late bus departs at 4:21 </a:t>
            </a:r>
            <a:r>
              <a:rPr b="1" lang="en-US" sz="23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PM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Students are not permitted to remain on school property unsupervised or leave campus and return for late bus transportation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pbs.twimg.com/media/CjOSHIyXAAAJo-9.jpg" id="712" name="Google Shape;7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4425" y="4511375"/>
            <a:ext cx="2619025" cy="19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g25adebafd15_0_1736"/>
          <p:cNvGrpSpPr/>
          <p:nvPr/>
        </p:nvGrpSpPr>
        <p:grpSpPr>
          <a:xfrm>
            <a:off x="0" y="-8467"/>
            <a:ext cx="9144100" cy="6866580"/>
            <a:chOff x="0" y="-8467"/>
            <a:chExt cx="12192133" cy="6866580"/>
          </a:xfrm>
        </p:grpSpPr>
        <p:cxnSp>
          <p:nvCxnSpPr>
            <p:cNvPr id="719" name="Google Shape;719;g25adebafd15_0_173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0" name="Google Shape;720;g25adebafd15_0_1736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41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21" name="Google Shape;721;g25adebafd15_0_173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722" name="Google Shape;722;g25adebafd15_0_1736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23" name="Google Shape;723;g25adebafd15_0_1736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25adebafd15_0_1736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410"/>
              </a:srgbClr>
            </a:solidFill>
            <a:ln>
              <a:noFill/>
            </a:ln>
          </p:spPr>
        </p:sp>
        <p:sp>
          <p:nvSpPr>
            <p:cNvPr id="725" name="Google Shape;725;g25adebafd15_0_1736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0"/>
              </a:schemeClr>
            </a:solidFill>
            <a:ln>
              <a:noFill/>
            </a:ln>
          </p:spPr>
        </p:sp>
        <p:sp>
          <p:nvSpPr>
            <p:cNvPr id="726" name="Google Shape;726;g25adebafd15_0_1736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727" name="Google Shape;727;g25adebafd15_0_1736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25adebafd15_0_1736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g25adebafd15_0_17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0" name="Google Shape;730;g25adebafd15_0_17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31" name="Google Shape;731;g25adebafd15_0_1736"/>
          <p:cNvCxnSpPr/>
          <p:nvPr/>
        </p:nvCxnSpPr>
        <p:spPr>
          <a:xfrm>
            <a:off x="2965032" y="0"/>
            <a:ext cx="9144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2" name="Google Shape;732;g25adebafd15_0_1736"/>
          <p:cNvCxnSpPr/>
          <p:nvPr/>
        </p:nvCxnSpPr>
        <p:spPr>
          <a:xfrm flipH="1">
            <a:off x="1599750" y="3681413"/>
            <a:ext cx="3572700" cy="317670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3" name="Google Shape;733;g25adebafd15_0_1736"/>
          <p:cNvSpPr/>
          <p:nvPr/>
        </p:nvSpPr>
        <p:spPr>
          <a:xfrm>
            <a:off x="2493473" y="-8467"/>
            <a:ext cx="2255512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09"/>
            </a:schemeClr>
          </a:solidFill>
          <a:ln>
            <a:noFill/>
          </a:ln>
        </p:spPr>
      </p:sp>
      <p:sp>
        <p:nvSpPr>
          <p:cNvPr id="734" name="Google Shape;734;g25adebafd15_0_1736"/>
          <p:cNvSpPr/>
          <p:nvPr/>
        </p:nvSpPr>
        <p:spPr>
          <a:xfrm>
            <a:off x="2809947" y="-8467"/>
            <a:ext cx="1942850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735" name="Google Shape;735;g25adebafd15_0_1736"/>
          <p:cNvSpPr/>
          <p:nvPr/>
        </p:nvSpPr>
        <p:spPr>
          <a:xfrm>
            <a:off x="2306616" y="3048000"/>
            <a:ext cx="2444700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25adebafd15_0_1736"/>
          <p:cNvSpPr/>
          <p:nvPr/>
        </p:nvSpPr>
        <p:spPr>
          <a:xfrm>
            <a:off x="2608241" y="-8467"/>
            <a:ext cx="2143510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0"/>
            </a:srgbClr>
          </a:solidFill>
          <a:ln>
            <a:noFill/>
          </a:ln>
        </p:spPr>
      </p:sp>
      <p:sp>
        <p:nvSpPr>
          <p:cNvPr id="737" name="Google Shape;737;g25adebafd15_0_1736"/>
          <p:cNvSpPr/>
          <p:nvPr/>
        </p:nvSpPr>
        <p:spPr>
          <a:xfrm>
            <a:off x="3386115" y="3589867"/>
            <a:ext cx="1362900" cy="32682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25adebafd15_0_1736"/>
          <p:cNvSpPr/>
          <p:nvPr/>
        </p:nvSpPr>
        <p:spPr>
          <a:xfrm>
            <a:off x="3811615" y="-8467"/>
            <a:ext cx="5332384" cy="6866467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9" name="Google Shape;739;g25adebafd15_0_1736"/>
          <p:cNvSpPr/>
          <p:nvPr/>
        </p:nvSpPr>
        <p:spPr>
          <a:xfrm>
            <a:off x="105775" y="535375"/>
            <a:ext cx="3474000" cy="52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Admirals and Spirit</a:t>
            </a:r>
            <a:endParaRPr b="1" sz="44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t/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celebrate our successes, ourselves, and our school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44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b="1" i="0" sz="2200" u="none" cap="none" strike="noStrike">
              <a:solidFill>
                <a:srgbClr val="C00000"/>
              </a:solidFill>
            </a:endParaRPr>
          </a:p>
        </p:txBody>
      </p:sp>
      <p:sp>
        <p:nvSpPr>
          <p:cNvPr id="740" name="Google Shape;740;g25adebafd15_0_1736"/>
          <p:cNvSpPr txBox="1"/>
          <p:nvPr>
            <p:ph idx="1" type="body"/>
          </p:nvPr>
        </p:nvSpPr>
        <p:spPr>
          <a:xfrm>
            <a:off x="4232925" y="1930700"/>
            <a:ext cx="4489800" cy="45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Helping one another celebrate successes:</a:t>
            </a:r>
            <a:endParaRPr b="1" sz="3200">
              <a:solidFill>
                <a:schemeClr val="lt1"/>
              </a:solidFill>
            </a:endParaRPr>
          </a:p>
          <a:p>
            <a:pPr indent="-49377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60"/>
              <a:buChar char="✔"/>
            </a:pPr>
            <a:r>
              <a:rPr b="1" lang="en-US" sz="3200">
                <a:solidFill>
                  <a:schemeClr val="lt1"/>
                </a:solidFill>
              </a:rPr>
              <a:t>Acknowledge achievements </a:t>
            </a:r>
            <a:r>
              <a:rPr b="1" lang="en-US" sz="3200">
                <a:solidFill>
                  <a:schemeClr val="lt1"/>
                </a:solidFill>
              </a:rPr>
              <a:t> </a:t>
            </a:r>
            <a:endParaRPr b="1" sz="3200">
              <a:solidFill>
                <a:schemeClr val="lt1"/>
              </a:solidFill>
            </a:endParaRPr>
          </a:p>
          <a:p>
            <a:pPr indent="-53441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✔"/>
            </a:pPr>
            <a:r>
              <a:rPr b="1" lang="en-US" sz="3200">
                <a:solidFill>
                  <a:schemeClr val="lt1"/>
                </a:solidFill>
              </a:rPr>
              <a:t>Accept challenges</a:t>
            </a:r>
            <a:endParaRPr b="1" sz="3200">
              <a:solidFill>
                <a:schemeClr val="lt1"/>
              </a:solidFill>
            </a:endParaRPr>
          </a:p>
          <a:p>
            <a:pPr indent="-53441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✔"/>
            </a:pPr>
            <a:r>
              <a:rPr b="1" lang="en-US" sz="3200">
                <a:solidFill>
                  <a:schemeClr val="lt1"/>
                </a:solidFill>
              </a:rPr>
              <a:t>Try hard things</a:t>
            </a:r>
            <a:endParaRPr b="1" sz="3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Mindset Matters</a:t>
            </a:r>
            <a:r>
              <a:rPr lang="en-US">
                <a:solidFill>
                  <a:schemeClr val="dk1"/>
                </a:solidFill>
              </a:rPr>
              <a:t> - video 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C00000"/>
              </a:solidFill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741" name="Google Shape;741;g25adebafd15_0_1736"/>
          <p:cNvSpPr/>
          <p:nvPr/>
        </p:nvSpPr>
        <p:spPr>
          <a:xfrm>
            <a:off x="255588" y="-106680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742" name="Google Shape;742;g25adebafd15_0_1736"/>
          <p:cNvSpPr/>
          <p:nvPr/>
        </p:nvSpPr>
        <p:spPr>
          <a:xfrm>
            <a:off x="438138" y="-974750"/>
            <a:ext cx="23718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ITEhUSERIVFhQXFyAaGBcYFhgaHxocGxsXGRggGhwaHCghGCAlIRwXIjEkJisrLzouGiA1ODMsNygtMCsBCgoKDg0OGxAQGzUkHyQ4NDcsLy83LCwuLCwsLywsNCwsNCwsLCwvLCwsLCwsLC8sLCwsLCw0LCwsLCwsLCwsLP/AABEIALsAxwMBIgACEQEDEQH/xAAcAAEAAgMBAQEAAAAAAAAAAAAABAUDBgcCCAH/xABIEAACAQMCAwQGCAQCBQ0AAAABAgMABBESIQUTMQYiQVEHFTJhk9EUI0JTVHGBkTNSYrJzsXKCoaLCFyQlNWODkpTB0tPw8f/EABkBAQADAQEAAAAAAAAAAAAAAAACAwQBBf/EAC4RAAICAQMDAgQFBQAAAAAAAAABAhEDBBIhMUFREyIUUoGxBTJhkeEjcZLB8P/aAAwDAQACEQMRAD8A7jSlKAUpSgFUd3x4wSuLqIRW+UEdxzAysXLDEg0gxYIAzuveG4rXO3/pAFs/0W0KNcjBkY7rCp3AI+07DoPAbnwB5NxDi00mr6RczS6vaV5GKn/ux3B+gqnJmUXXc14NJPKt3ReT6M4PeNNBFMyBDJGrlQ2rTqAbGoqM9fIVMr5Qv+JzzlYp5WkiiRViRidIUawCVJwXGcauuPdtX7wxxC+uMtG2Mao2MbDPXdCDijzJHYaOUuro+rqV8+cO7XX0Wnl3chUZwHIkBznqXBY/vWy8N9KlyhAnhjmXxKkxsBncjqrHHRe7/pCuLUQZKf4fmjyuf7HXqVU9nO0VvexmSBidJw6MMMp94/fBGxwcE1bVenZiaadMUpShwUpSgFKUoBSlKAUpSgFKUoBSlKAUpSgFKVUdq+B/TbWS250kOsY1xnB/I/zKehXbIyMigPm/i3F/pNxNdDbmuWHQEKcBAcdCECg++rLsx2b+kjmOxWEHA0kZcg7jP2R1BPXy86g8J4Iguvol0jLIA0WVJUq6jqNu8DgkZ2xg10driC2SON5FUYCIDjLEYGyjdjuM4HU1il1PRnlcYqKIb9g7SWMrEOTKMYkALHbHtAkawfHcedU//JrdZP18BGdj9Yu3hkYOD+tb3wK4Ry5Vt1wGUgqRncEhgCAfA+OD5Vb1W5MqjOUejOPXnYu7jcqmhgMd4Npztvsd6oZZnhkMUoKsDgg+/oQff4eddn47xi0i7txcRxt4BmGdxndRuAfOtN7XWsN1bmaJkdogTlSpymWDg+7KsfzU1JK+qLYamal1JXojuP8ApAaSMPC4bYZ2KsN/DB/zrt1cF9DX/WI8hE5/tFd6rTg/JRTrect+RSlKuMgpSlAKUpQClKUApSlAKUpQClKUApSlAKUpQHDPTdwKS3m+nxDuSYJYL/DlTTpLH+rAwemVx4jN7aWNxeXMkFtcJAIEVpWaLmljLr0BV1KBgRkk5+0Ntqp/Sdfxs9zFI/OAfLRtd8rSEVWCqmTk7D7IzqJzmrTsyhe2gSUshaFQeU7ofZGMMhBHh49azTcU7aL90pJIndpLOa21aby1ecBdKyQNG/KeURoDIkuD3jjZRkjoK/OKcVkjgkkGMpGzDI66VJGf28KnPwO2ZtbxK75B1v33yuNJ1Nk7YFZOKcOWZGjboylT7wwwRtuKplKLfCCTRh4HaXTW/PS1AeVQ4UyIMllBBdh590ZwTgdNsVrPaLio+jXQnDQyLGyMkmAwZ0OjoSCGzgEEjY77GtqgS75bW7SxNbtGI+W8Otgmkow1CQBsj+ZT+taR26sUEXKaTlmWRVMgUs31a5jVEXqe6FVQQBnz62f03+U57u5eeh7sZJGU4hLIMNERHGNzhjuZD54UYA8zk11iuZeie/uxy7SQh0ihIdQmjkEcvlqevM1ZfDZAIXboa6bWmFVwQyScpNsUpSpEBSlKAUpSgFKUoBSlKAUpSgFKUoBSlKAUpSgMc8KupV1DKeqsAQfzB2NcxhtGgLW7Ky8olVDHOY8nlMD9oaQBnzVh1BrqVU/aPgQuVUq3LmT+HLp1aQSpdSuRqVtKgjIOwwQRVeSG5Eouma3eySNHqtyNYOcNgZxvpyQdOdhnHjVPd2/EpMqORFpHdYu0mpjj+hdIXfwOcjcb5mwOY5michZEwHUMDgNup/0TjIJA6HyNW0smkZwT7gMmsXMXRd1PQHlVRY2S3PEEjfSY0jkkdCTnOY0jO3hvJ/8ARWbh0l0+HkWOJCf4RVnfHhqkDhVbxwFYDzPWpPo3Ble8uZInjbm8hA64+riy2QfHLySDIOCEXbIObMMfcRm+DbeHcOhgTRBGsa5zhRjJPUnzJ8zvUqlK2lIpSlAKUpQClKUApSlAKUpQClKUApSlAKUpQClKUApUHi/GLe1j5tzMkSZxl2AyeuB4k9dh5Vzvtd6WIBoh4ZMkkzOAzmNmVU0sxKk4BbIUb56nahyTSVs3DtjwETxmaPu3MSkxPgnPiY3A3ZGwNuoO43Fad2f7URzImdmeMOEJ72CPDONYGCMjy3rRL69kvJCt07SEnIV2yuMYyieyuMkbDI/WrjsXw1JIWsrgLIscndDrk8thqQ7kjOQ6gj+Wq9RiqO5len1Uck9iNysOIyXU5t7VNOhQ8k0qFkVSXUBQrAuxZSMZUYDHJxg7vwfh/IiEeou25ZyANTHdjgbLk+ArkPHOJXFjcIbGYIJISjBo1dcQsNGASMEc1xnPTG1bH2a9KEeOXxDSkg35qA6Cvmy5LR9Dnqu3UZwGHH7dyROeaO/Y3ydIpWK2uEkUPG6ujDKspDAjzBGxFZasJClKUApSlAKUpQClKUApSlAKUpQClKUApSqftJ2lt7JFadu8+Qka7s5G50jyGRknYZGTuKHG0lbLiuKekHthM9zILG5LWyxAERSnTI+7Eo6DII7q90kHfoQahdp+1NzfZSQ8uE7GBDlT7PttpDSbj3DfpUC0swACRjHQDbFXQxvuebqNdGqgQbcazzMHXIAWLHLHbbUxJLHHmTX7e2z6CdLEr3sKRk43wPPbO1ZJW7xPvq1q5I82WRp2a5xK4SS01gnAwxAJXUvRhsRk4J2O2ax27y2EqyxAct15ZDLkIMhhvrXGTk9f3zU/i/BtavyiAWB1KSdLEjr/AEnIByOu+euRbjcd4DcbjqN+o99RljUuGXQ1PpU4frwai/GZ7m60tqYiPA1Ax7ZDMQoU4z088Y32FTIEZJowYh3zpdi7MQAHYbFRjepnAF0GWLGykEb52OpQP0CD9/dU6/shKpUkqfBl2I/I+eK5CFLg7m1G6dP9/p1MPDeO3scKRxXsyIuyaeX7OTp6p0xiryy7a36oE+lsxz7TpGx/UhBWs3EWHGn2RkY922P8sfvXjiEvKRmIJwM4AO+23ht+dNq8HfXyukpPk6j2A7eSTzm1u8amB5MukJzCpbmKd8EgYK4AyAx3xmujV822awzx6CoIXYKVA0+4qRsfnXU+xXbQki2vHzIzYilIADA6QqOc/wATVqwQACCo69a5465Ru0+rUn6c+H9/5N/pSlVG8UpSgFKUoBSlKAUpSgFKUoDHczrGjSOcKqlmPkAMk/tXz3xjiz3lw91ICC+yKRjRGCSi4ycHBy39RPurpfpnvJo7FTErMjTosqqASUYMFAB3OX5Y23rl4j0H69Wj3x3wQCcZwH9g/oT0NWY6vkwa5z20lx3M9lD9o/pWa6lCIzMcAKST5bV7jkUgFSCD0III/TFUfaXiKq0UGoZdxrXGe74Z8snT/wDlaW6R40IvJOjCJnDh3GmJeoByTk7lgOgAGdvOtkrUrq5EDhUjRUPfds48dLYGNyO6fyq+sJwAF8PD3e6oxkraL8+KW1Srh9CfSlKmYyi4TOxnYmOQaw2SY3VRhsp7Xjgt+9XtKxXLYU/t+9cSosnLe+EVx3O3if8AOvzjtuWBRCF1AAnrgdDj34rPZJlvy3r9vz3h+XzrnYsUqmqKbhsp59wQCACo9xIByfz9nP6VPubwY0OC2QTjSWwB7ROAcKB1J23qBYXAM0ygjA0nAx1wQx2/Ja2vsbbZeaU47uI092wd/wB8oP8AVqnJk2Q3G3FgWXMovjhfYufQzdmKd7VZCYHQvHH1CuCNRU+AIPTpke+uv1x7hvCRa3KXdmEVlTlmJgeWyFgXxp3RyABq7w2HdNbovbcJg3FrMiYy0yYkjXzzjEmkdS2gADrWb1YyfHB60Mc4RqTs22lanxP0i8PiUMk3P2DMLdTLoQnBZ9GQgXBJzvt0rZrO6SVFlidXRwGVlOQQehBqZIzUpSgFKUoBSlKAUpSgOcdo7wXF64+xafVqv/auqu74x1ClFU56GT+av254FBOqFzJtnBSWSPrjOdDDPQdff51Q8f7WWr3aXEJmMU0QEmY27rKRymAyTgqzg4H2Rn3X3AuOW06DkzRvgb4YbZzjI6rnB646ViytuVovj0plbfdjVJYoY3Vjlo54lcHdfZkXDp0bdte7dNt9d7CdnIkF7Y8QBW6vMpb81S4IjVirJOBhmy4yBg4QZ64HTKj31qkqFJBlTv1III3BUjdWBAII3BGRXMeVx6iUEzj1jLh4Z5I8vE2WjZRkEHEqFW2DY1Lhuhx5V7+ivEeW6qowHjCszjlPkx4ZgNWB3c/01ZN2HlE8kiXpKysXYvGC2osTnAYKc53O3jsKt7XsGjxopuJsxatD5Tu6tyoTTjRqw2nw8CK1y1PvjJPjv/qjzfgZOEof4lVayal/Lasta76yMbmJgQ4d07uNLGM4bGTt4HB3wQehBM2C7lYd1SfzKg1refGlyzyfgc7dKLLWod/J0X9TWFpJ/wCX/eWsRjl/k/3hUXqsPzInH8P1CduLM9o4XJPl+9YGbJyfGvEkc2O7GCfe4H+QNYOJ203LKgopbbUCxI88bCoPV4em4uj+H5272l32e9HF3eNJeq4iUACFWGedj2t89xD0Db774x1p7Zri1vXWId+RhC0RUnVNq0oDupXOoFWJwdWehFXvBO3/ABS2gjt1+husa6VZ4pNWB0zokUbDbpX6vbq/e5WZbXh73WnSpW3uHkIGdlCylmwCeg6E1V68JcPueotK4048NcfQ3K7sLqFQZrdjk4zBqnA/MKof9dP7Vn4PxaKRFKOrKfZdSCD+o6GqKbtr2iSEzvYQrEOrG2uAQB1JjM3MVRgnJXGN+lYexXEJJ5rj6REIpDIsuEV0Q8xAQVWQlhkozHwy2fE1myQilaNUW+5sfEIVXGlQuck4GN85zt47mq+0vJLNudBqaIMzy24JIcMBraMfZkGNQA2Yls7tqEW+7ZRxTyQSKx5ek7KCDqyRjfwxXv1rbX8Rjhm5UgKtnGGQqQw1JkEqem+xzVcW4sk0mdWglV1V1OVYAg+YIyDXutF7Bcdnj0cP4goWVECwzAsUuANWwJGFkVVBK5ydyAAK3qtyafKM4pSldApSlAKUpQHzpZRhoYwfu1/tFR5eFDOoe0OjDKtuMHDDcHFS+HfwY/8ADX+0VIrxdzi3R6FJoh2vGLyEgLcy4UYCNpYf7ykn8817ftXxPB/5xE39JgUA+4kHIz7qkMoPUZqPNZqRtsasWbyQeM2fs9xgXMQJAWVQOZH/ACk/8J3wfz8jV7ZXGk4Psnr8617sn2OjntpJJuYkkrYSSNmR0jTAGk9MFgzdCCCM9BjZR2NtMocTYQAKPpE2ML0BXXgj862LC5Kyhzp0UHbvs5ZXRiecsriVIi8RXXiQhVVsg+LKRkbA+Rq4m7AcPbT9Sy6VCjRLKmw89LDJ953rXrTs+nDbotGsRR21srqneTW2DEWOYDBzF1n2Smltiprqw4afFhU8Li7j3X/fs+v8kJN9TlXarspBaiKa3EoGso4aZ3XDKdJIdjuGAAx/Mf0p663234WjWEw0qdCiTLeHLIcn8wAa5FLIFBZjgAZJ8gNzWTWRqSaNGB8M9VLsOGSTK7IFEcezySOERSdwC7bZxjb3jOMjN/2C7MPcIt6+kRkZt42GQxztJKAdwOqx5GcbkZGOhcM4OsQUyO00i9JHCjTtjCKoCxgDIGBnHUnc1LFpL5mRnn7RNR4d6LbfGq7kZzvlI2MaAEDqR3yQc7gqN/Z2zV3wj6LDEGso4Yrce1cNhVZdW5VjvLk/aJA3BBbocvEJI5WaQHnRx5yXkVbdCoIk1ED6wjG+oMFIPskGvyyWSVlkjJfD7zTqwUqCdfIiBXAI2Vz4YOX+1ujBRVIzuTfUiQRSkhmedyNJWa5YQxhmwndgj0M2CAdLgEl8avKBxzgskzfTrOSQzxrp0YMaXKqTIUAkHRtTBZFJA19WxV5Fayu3MjgWJwxxLc/XMN8dxFkGkEZHtjbGx8PULASaionuwCokWGVI1BIyodi6xjZdQDEkjp4V1q+GcOX2V/BPfGWGxN07KFaLlYlgdOZkyczEaDDaDkg5Arer/gNrMHiS1Eg3UssXKAyCp0ykLnYsMoW8jiofaSzIuPpduNDh0R3wdAn7ug90BpEfPIlORty/FDi7+mG4ijnijZzKNLo05WOIqwWUOVzhlIYbDcqRtmkY0qOt2a5fcPuIY+TdxTXUZGpZIlZ5V0kHv8tVw6tpKumCfAdwsbPsnxm8jgxeWs/LD6Y5d2laMnuGSHHMXSCq57zHSxIHUy7J5HUaZXmjAAUwKIISMAgiSR3kkO/tK+gjA6g15llgjmVNNhzdS6FluvrAxxp0qyMVYnGNJ32rkYKL4DdmycPv4p0EsEiSRnoyMGG2x3HiDkEe6pNaFxCYtLJNaXFkt6FIEEModp2jJbRJllDba1wU1KSSHGSBunDb1ZoklQEB1BwwII8wwO4IOxB8RUjhJpSlAKUpQHzvw7+DH/hr/aKkVH4d/Bj/AMNf7RUivDl1Z6K6CsltbtI6RoCWdgowCcaiBkgb4Gck+ABPhWOtp9HVgHuHnZWKW65yAT32BwAApLMF1HA3GpNjqFSxQ3zSIzltjZ0dOFqkSRJn6tQoJxk4AHewAMnr061EmtWUZI291TLPi0cjaVWYHGe/bzxj/wATxgfpmsNxxmHvIyXBwSDi0uSNttiIsH8xXtGApeMcOE8ZUgagCU1Z05KsuGA9pSCQR5E4wcGs/YTjqzpJblnM1owjk5ntkY7jNsM5wwyOpUkbEVKHEbb7u5/8pd//ABVC43wpYryK9gYxy6CkuVflSQqC2JXCMsBU4YOcZwRv9mO1bt3c7fY2e5gWRGR1DIylWU9CCMEH3EV87cStW5EkUvedUZX05OXTIbTgZPeU12qz7URvIqG4sO8QMJdhmJOyhV0DUScDGfGuL+l1Zre7miRSkTESFkBBxJk7bdNQbJGd/Lxpz43PbXksxSStM3ixv5YLmc200QjOJUhO0JR0D5fYG3dgGxIMpgElCQxrcbPi0F2whlDxShdRtZSoLg472FJEqjcHSSu51DpXLOxXG7e5ZNTaLnliLlk5RwFADx6jnHdBaMMN1DLgglttlVSNDjMa4b2mUxgqqMyOMNHy8nJGkgMdYGQx0FbTXU2254awQOyCeVSGiiLBIo2A7mnu90KftkM2+3gBLsrR1Jknl1vk4A7qIp6Kq53wOrNuTnoMKKXs3x9tS2102XORDMQBzcdUcDZJ1AOV6MAWXbIXPx+FjLrcqYo0yRKdMEY7xeWXYCVhjAjzgBSSV1AgcM97xhioaHCoTgO0M0pfz5cMeHdcZ7+cdCNQ3r8Wx1oG+vlyOsztED3chmQBdO+AQEGN9q8cOkdV1cxhAjFpLi4KEzroyWXSVWJBt3tIGE2XB1VW8R4hbN3HE1yJWKASMI0bIYlVVtAkGjOCqtlfFtzQGfCszW87JMxRl+hQ4MaRtp3mLDJY59ptIwe6pIJNVwayzLc2k7GR1bmLq5THmKuA4DpoBljMZxpxrWYjFQuKdsZ0jaPh9tCjE6gQHlOkMElYJHHiSVDjUhbUDjINaF2m448dzaXBup4rrTJFcuGikkRNSMg5akBFy7EKQrYyDkigSs7jZ2bd5ZYk5bjvc2VpWJHQEMCpH+t5VXo0cTLA/E4oZSQBDCLWJcue7oilWR8tkfaOSduuK423blJJQpgefKlj9JuYYVVicHlmQMV2xj6wnBI6VuaTXiqdFsgjQAlhxGVY1QqW1BjCFKgDcqTjxodarqbzPDOjY59448Cgsj+eQYgRUSG9FpKzkPHaSPmRZIyot5XJOoOO6YnOS250s2SQGIXXraZ1LzXUUcKaVGY54yJGOCCZGjjdjuuMOVO/iKrO1fbK8soEj3kMxMZ50B0jWsgRkfW4Olhlo3LkjGNANDh2ClQOA8O+j20MGtn5UapqY5J0gDJNT6AUpSgPnfh38GP/AA1/tFSKrLDicAijBniBCLkGRP5R76z+tbf7+L4ifOvElGV9D0E1RMqx7KdtnsUlgkt9as7vzYWUSZbAXKSDQxUADOcYUDBxvRetbf7+L4ifOnrW3+/i+InzqzFKeN2kRmoyVNnRrXtvZyIrSNfh9Izklf35RWPP+iKj3Pbq2Riq219MhGMmUYOf6XlB2860H1rb/fxfET509a2/38XxE+dX/FZfl+5X6MPJvdt23s2YB+H3SKerF0OP0WYk/pWS57cWcb/VWV04xs6uq9Rg4DSggjPWtA9a2/38XxE+dPWtv9/F8RPnT4rL8v3How8nTbTtxwxXy893Hp8ZufoPhjO6t1rWvSNxawvZLZ7SYSygMsmjYCLw5gK51B8aR5O56EGtX9a2/wB/F8RPnXkcRtgS3Ohyep5iZP8AtpLUzlFpxCxRTuyh4p2Y05aHdcZMZ/8AQ+FWvBe391A2i4DSr3QwLaZAo8Qw9sgY0kn7OM4yKl+tbf7+L4ifOqftAsEqao7iEOu4GuPvYB7vXbNSwaia9s1wSlGLR1S1NrdW2pX5sYdSGQjIyFONCkOkqgBtI7ynSU2wtSo+2xiDWVzCbifTm3PdIu1Ibl5KgqralwxwBjL4A2HDezPaOS2k5sOGDACWFjtIo3wf5WGSVbwP7Vt/aL0h4bTYaQroHmkkQ69bLo0sMhSwUYL43GkfZyd9Gd43dI3fj/GAumXiNyiMO8sMeGCMpOkxash3XLBtSvvoIEWRnnfGO3mvmJHbRd/uln1OWQZ0hgWy2kltJYgYbBStZghluZCclm21Ox6DwyfAeSj9MVfWvCLaDDTSITn7bKqg+4E7n889PCqsmaGPh8vwXRwpdSnvLu+u9Q1yuG9oZIQ43GQMIT09rJxjyFfsXZy6AxiL9GI/4a2kcVt/v4fiJ86etbf7+L4ifOsktXlv2qixKKdplE/ZI6e7OdWB1XIJ8fHpuf8AZXi34Te2zareTHQnlu0ZJU7ZGcNj3+ZrYPWtv9/F8RPnT1rb/fxfET51WtRmX6/QNRKhu13FYy3NkcgjT9YqkeBIVtPuHQnpVHdcVmkXlyMTHqDCPSoCkKyjQF2UYY7AfnW7ScQjXHfznppBb+0GodxNav7aat87xP8A+2tEdVLvAjtgvB0n0TdvbaW0htZ50S5jPKVXJUyAaRGQWO7EELjOSwbAxXTK+aY5bRVKKmFbqBE+D4fy1uPZb0mvDIkNyXngI0rJyn5sZAAAY4AkU46+1k7k1ZjzbnTTRnnCuUzstKUq8rIXqi2/Dw/DT5U9UW34eH4afKptKAheqLb8PD8NPlT1Rbfh4fhp8qm0oCF6otvw8Pw0+VPVFt+Hh+GnyqbSgIXqi2/Dw/DT5U9UW34eH4afKptKAheqLb8PD8NPlT1Rbfh4fhp8qm0oCF6otvw8Pw0+VPVFt+Hh+GnyqbSgNJ7ceja1v0DIBBcICI5I1UA+SyKB3lzv4HyPUHlXZn0UXMt88F+rxRIgJljxiQkd3lMykE9c7HGMbEivoulLJKTXCNZT0f8ACgAPoFvsMbxgn9SdyfeatbfgNoihEtoQqjAAjTYftVjShEheqLb8PD8NPlT1Rbfh4fhp8qm0oCF6otvw8Pw0+VPVFt+Hh+GnyqbSgPxVAGAMAdBX7SlAKUpQClKUB//Z" id="743" name="Google Shape;743;g25adebafd15_0_1736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44" name="Google Shape;744;g25adebafd15_0_17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350" y="195950"/>
            <a:ext cx="4489800" cy="16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25adebafd15_0_17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" y="5394117"/>
            <a:ext cx="914400" cy="110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3ec5acad6a_0_6"/>
          <p:cNvSpPr txBox="1"/>
          <p:nvPr>
            <p:ph type="ctrTitle"/>
          </p:nvPr>
        </p:nvSpPr>
        <p:spPr>
          <a:xfrm>
            <a:off x="1130600" y="429050"/>
            <a:ext cx="7195500" cy="577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</a:t>
            </a:r>
            <a:endParaRPr/>
          </a:p>
        </p:txBody>
      </p:sp>
      <p:sp>
        <p:nvSpPr>
          <p:cNvPr id="171" name="Google Shape;171;g23ec5acad6a_0_6"/>
          <p:cNvSpPr txBox="1"/>
          <p:nvPr>
            <p:ph idx="1" type="subTitle"/>
          </p:nvPr>
        </p:nvSpPr>
        <p:spPr>
          <a:xfrm>
            <a:off x="509550" y="429050"/>
            <a:ext cx="8419800" cy="621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C00000"/>
                </a:solidFill>
              </a:rPr>
              <a:t>Acknowledgement:</a:t>
            </a:r>
            <a:endParaRPr b="1" sz="2100" u="sng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Hello, my name is ______________________ and one thing about myself is ________________.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(favorite food, play a sport- instrument- sing- juggle, a twin)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C00000"/>
                </a:solidFill>
              </a:rPr>
              <a:t>Activity:</a:t>
            </a:r>
            <a:endParaRPr b="1" sz="2100" u="sng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At the end of the presentation, share two “takeaways” about being a Swanson Admiral. </a:t>
            </a:r>
            <a:endParaRPr b="1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g23ec5acad6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125" y="4571400"/>
            <a:ext cx="1895175" cy="20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5ba9b7d4c4_0_20"/>
          <p:cNvSpPr txBox="1"/>
          <p:nvPr>
            <p:ph type="title"/>
          </p:nvPr>
        </p:nvSpPr>
        <p:spPr>
          <a:xfrm>
            <a:off x="486775" y="404900"/>
            <a:ext cx="75960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C00000"/>
                </a:solidFill>
              </a:rPr>
              <a:t>6th Grade Counselors</a:t>
            </a:r>
            <a:endParaRPr b="1" sz="33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752" name="Google Shape;752;g25ba9b7d4c4_0_20"/>
          <p:cNvSpPr txBox="1"/>
          <p:nvPr>
            <p:ph idx="2" type="body"/>
          </p:nvPr>
        </p:nvSpPr>
        <p:spPr>
          <a:xfrm>
            <a:off x="736975" y="928050"/>
            <a:ext cx="7730400" cy="519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</a:t>
            </a:r>
            <a:r>
              <a:rPr b="1" lang="en-US" sz="3300">
                <a:solidFill>
                  <a:srgbClr val="002060"/>
                </a:solidFill>
              </a:rPr>
              <a:t>Ms. Reardon</a:t>
            </a:r>
            <a:endParaRPr b="1" sz="3300">
              <a:solidFill>
                <a:srgbClr val="002060"/>
              </a:solidFill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2060"/>
                </a:solidFill>
              </a:rPr>
              <a:t>Ms. Wilkes</a:t>
            </a:r>
            <a:endParaRPr b="1" sz="3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C00000"/>
                </a:solidFill>
              </a:rPr>
              <a:t>7th Grade Counselor</a:t>
            </a:r>
            <a:endParaRPr b="1" sz="33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C00000"/>
                </a:solidFill>
              </a:rPr>
              <a:t>		</a:t>
            </a:r>
            <a:r>
              <a:rPr b="1" lang="en-US" sz="3300">
                <a:solidFill>
                  <a:srgbClr val="002060"/>
                </a:solidFill>
              </a:rPr>
              <a:t>Ms. Reardon</a:t>
            </a:r>
            <a:endParaRPr b="1" sz="3300">
              <a:solidFill>
                <a:srgbClr val="002060"/>
              </a:solidFill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rgbClr val="002060"/>
                </a:solidFill>
              </a:rPr>
              <a:t>Ms. Wilkes</a:t>
            </a:r>
            <a:endParaRPr b="1" sz="3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C00000"/>
                </a:solidFill>
              </a:rPr>
              <a:t>8th Grade Counselors</a:t>
            </a:r>
            <a:endParaRPr b="1" sz="33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2060"/>
                </a:solidFill>
              </a:rPr>
              <a:t>		Ms. Goodwin</a:t>
            </a:r>
            <a:endParaRPr b="1" sz="3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2060"/>
                </a:solidFill>
              </a:rPr>
              <a:t>		Ms. Ortiz</a:t>
            </a:r>
            <a:endParaRPr b="1" sz="3300">
              <a:solidFill>
                <a:srgbClr val="002060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►"/>
            </a:pPr>
            <a:r>
              <a:t/>
            </a:r>
            <a:endParaRPr/>
          </a:p>
        </p:txBody>
      </p:sp>
      <p:pic>
        <p:nvPicPr>
          <p:cNvPr id="753" name="Google Shape;753;g25ba9b7d4c4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6125" y="3557325"/>
            <a:ext cx="2475450" cy="27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5ba9b7d4c4_0_27"/>
          <p:cNvSpPr txBox="1"/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</a:t>
            </a:r>
            <a:endParaRPr/>
          </a:p>
        </p:txBody>
      </p:sp>
      <p:sp>
        <p:nvSpPr>
          <p:cNvPr id="760" name="Google Shape;760;g25ba9b7d4c4_0_27"/>
          <p:cNvSpPr txBox="1"/>
          <p:nvPr>
            <p:ph idx="1" type="body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457200" lvl="0" marL="18288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C00000"/>
              </a:solidFill>
            </a:endParaRPr>
          </a:p>
          <a:p>
            <a:pPr indent="457200" lvl="0" marL="18288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700" u="sng">
                <a:solidFill>
                  <a:srgbClr val="C00000"/>
                </a:solidFill>
              </a:rPr>
              <a:t>Activity:</a:t>
            </a:r>
            <a:endParaRPr b="1" sz="2700" u="sng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</a:rPr>
              <a:t>At the end of the presentation, share two “takeaways” about being a Swanson Admiral. </a:t>
            </a:r>
            <a:endParaRPr b="1" sz="2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1" name="Google Shape;761;g25ba9b7d4c4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125" y="322800"/>
            <a:ext cx="2475450" cy="27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2"/>
          <p:cNvCxnSpPr/>
          <p:nvPr/>
        </p:nvCxnSpPr>
        <p:spPr>
          <a:xfrm>
            <a:off x="3181353" y="1460500"/>
            <a:ext cx="0" cy="39370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2"/>
          <p:cNvSpPr txBox="1"/>
          <p:nvPr>
            <p:ph type="title"/>
          </p:nvPr>
        </p:nvSpPr>
        <p:spPr>
          <a:xfrm>
            <a:off x="482600" y="816638"/>
            <a:ext cx="2525519" cy="522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C00000"/>
                </a:solidFill>
              </a:rPr>
              <a:t>Swanson’s Mission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80" name="Google Shape;180;p2"/>
          <p:cNvSpPr txBox="1"/>
          <p:nvPr>
            <p:ph idx="1" type="body"/>
          </p:nvPr>
        </p:nvSpPr>
        <p:spPr>
          <a:xfrm>
            <a:off x="3490721" y="816638"/>
            <a:ext cx="3464779" cy="522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en-US" sz="2400"/>
              <a:t>Engage and educate today's students, empowering them to contribute to tomorrow's world.</a:t>
            </a:r>
            <a:endParaRPr sz="2400"/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120" y="4310549"/>
            <a:ext cx="1647775" cy="1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0" y="0"/>
            <a:ext cx="9141618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3"/>
          <p:cNvSpPr txBox="1"/>
          <p:nvPr>
            <p:ph idx="1" type="body"/>
          </p:nvPr>
        </p:nvSpPr>
        <p:spPr>
          <a:xfrm>
            <a:off x="460375" y="381025"/>
            <a:ext cx="6985500" cy="52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Principal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Mrs. Loft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 u="sng">
                <a:solidFill>
                  <a:srgbClr val="16B0E3"/>
                </a:solidFill>
                <a:latin typeface="Calibri"/>
                <a:ea typeface="Calibri"/>
                <a:cs typeface="Calibri"/>
                <a:sym typeface="Calibri"/>
              </a:rPr>
              <a:t>Asst. Principals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>
                <a:solidFill>
                  <a:srgbClr val="16B0E3"/>
                </a:solidFill>
                <a:latin typeface="Calibri"/>
                <a:ea typeface="Calibri"/>
                <a:cs typeface="Calibri"/>
                <a:sym typeface="Calibri"/>
              </a:rPr>
              <a:t> Ms. Paul, Grade 6- Room 100D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>
                <a:solidFill>
                  <a:srgbClr val="16B0E3"/>
                </a:solidFill>
                <a:latin typeface="Calibri"/>
                <a:ea typeface="Calibri"/>
                <a:cs typeface="Calibri"/>
                <a:sym typeface="Calibri"/>
              </a:rPr>
              <a:t> Ms. </a:t>
            </a:r>
            <a:r>
              <a:rPr b="1" lang="en-US" sz="2800">
                <a:solidFill>
                  <a:srgbClr val="16B0E3"/>
                </a:solidFill>
                <a:latin typeface="Calibri"/>
                <a:ea typeface="Calibri"/>
                <a:cs typeface="Calibri"/>
                <a:sym typeface="Calibri"/>
              </a:rPr>
              <a:t>LiGuidi</a:t>
            </a:r>
            <a:r>
              <a:rPr b="1" lang="en-US" sz="2800">
                <a:solidFill>
                  <a:srgbClr val="16B0E3"/>
                </a:solidFill>
                <a:latin typeface="Calibri"/>
                <a:ea typeface="Calibri"/>
                <a:cs typeface="Calibri"/>
                <a:sym typeface="Calibri"/>
              </a:rPr>
              <a:t>, Grade 7 - Room 206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>
                <a:solidFill>
                  <a:srgbClr val="16B0E3"/>
                </a:solidFill>
                <a:latin typeface="Calibri"/>
                <a:ea typeface="Calibri"/>
                <a:cs typeface="Calibri"/>
                <a:sym typeface="Calibri"/>
              </a:rPr>
              <a:t> Ms. Smeenk, Grade 8- Room 216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Counseling Director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Ms. Luthra- Counselors Suite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Activities Director</a:t>
            </a:r>
            <a:endParaRPr b="1"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Mr. Holland -Room 100E</a:t>
            </a:r>
            <a:endParaRPr b="1"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500"/>
          </a:p>
        </p:txBody>
      </p:sp>
      <p:sp>
        <p:nvSpPr>
          <p:cNvPr id="188" name="Google Shape;188;p3"/>
          <p:cNvSpPr/>
          <p:nvPr/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89" name="Google Shape;189;p3"/>
          <p:cNvCxnSpPr/>
          <p:nvPr/>
        </p:nvCxnSpPr>
        <p:spPr>
          <a:xfrm flipH="1">
            <a:off x="7942659" y="0"/>
            <a:ext cx="794940" cy="6858000"/>
          </a:xfrm>
          <a:prstGeom prst="straightConnector1">
            <a:avLst/>
          </a:prstGeom>
          <a:noFill/>
          <a:ln cap="flat" cmpd="sng" w="9525">
            <a:solidFill>
              <a:srgbClr val="BFBFB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3"/>
          <p:cNvCxnSpPr/>
          <p:nvPr/>
        </p:nvCxnSpPr>
        <p:spPr>
          <a:xfrm flipH="1">
            <a:off x="5791200" y="3721395"/>
            <a:ext cx="3259170" cy="3136604"/>
          </a:xfrm>
          <a:prstGeom prst="straightConnector1">
            <a:avLst/>
          </a:prstGeom>
          <a:noFill/>
          <a:ln cap="flat" cmpd="sng" w="9525">
            <a:solidFill>
              <a:srgbClr val="BFBFB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3"/>
          <p:cNvSpPr/>
          <p:nvPr/>
        </p:nvSpPr>
        <p:spPr>
          <a:xfrm>
            <a:off x="6886107" y="-8467"/>
            <a:ext cx="2255511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</p:sp>
      <p:sp>
        <p:nvSpPr>
          <p:cNvPr id="192" name="Google Shape;192;p3"/>
          <p:cNvSpPr/>
          <p:nvPr/>
        </p:nvSpPr>
        <p:spPr>
          <a:xfrm>
            <a:off x="7202581" y="-8467"/>
            <a:ext cx="1941419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93" name="Google Shape;193;p3"/>
          <p:cNvSpPr/>
          <p:nvPr/>
        </p:nvSpPr>
        <p:spPr>
          <a:xfrm>
            <a:off x="6699249" y="3048000"/>
            <a:ext cx="2444751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7000875" y="-8467"/>
            <a:ext cx="2140744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411"/>
            </a:srgbClr>
          </a:solidFill>
          <a:ln>
            <a:noFill/>
          </a:ln>
        </p:spPr>
      </p:sp>
      <p:sp>
        <p:nvSpPr>
          <p:cNvPr id="195" name="Google Shape;195;p3"/>
          <p:cNvSpPr/>
          <p:nvPr/>
        </p:nvSpPr>
        <p:spPr>
          <a:xfrm>
            <a:off x="8174047" y="-8467"/>
            <a:ext cx="967571" cy="6866467"/>
          </a:xfrm>
          <a:custGeom>
            <a:rect b="b" l="l" r="r" t="t"/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EDFF5">
              <a:alpha val="69411"/>
            </a:srgbClr>
          </a:solidFill>
          <a:ln>
            <a:noFill/>
          </a:ln>
        </p:spPr>
      </p:sp>
      <p:sp>
        <p:nvSpPr>
          <p:cNvPr id="196" name="Google Shape;196;p3"/>
          <p:cNvSpPr/>
          <p:nvPr/>
        </p:nvSpPr>
        <p:spPr>
          <a:xfrm>
            <a:off x="8204249" y="-8467"/>
            <a:ext cx="937369" cy="6866467"/>
          </a:xfrm>
          <a:custGeom>
            <a:rect b="b" l="l" r="r" t="t"/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313"/>
            </a:schemeClr>
          </a:solidFill>
          <a:ln>
            <a:noFill/>
          </a:ln>
        </p:spPr>
      </p:sp>
      <p:sp>
        <p:nvSpPr>
          <p:cNvPr id="197" name="Google Shape;197;p3"/>
          <p:cNvSpPr/>
          <p:nvPr/>
        </p:nvSpPr>
        <p:spPr>
          <a:xfrm>
            <a:off x="7778749" y="3589867"/>
            <a:ext cx="136286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 txBox="1"/>
          <p:nvPr>
            <p:ph type="title"/>
          </p:nvPr>
        </p:nvSpPr>
        <p:spPr>
          <a:xfrm>
            <a:off x="5872243" y="1253067"/>
            <a:ext cx="2528807" cy="4351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rPr lang="en-US" sz="2800">
                <a:solidFill>
                  <a:schemeClr val="lt1"/>
                </a:solidFill>
              </a:rPr>
              <a:t>Administrative Staff</a:t>
            </a:r>
            <a:endParaRPr/>
          </a:p>
        </p:txBody>
      </p:sp>
      <p:sp>
        <p:nvSpPr>
          <p:cNvPr descr="Image result for gonzo muppet" id="199" name="Google Shape;199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Image result for finding nemo characters" id="200" name="Google Shape;200;p3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Google Shape;2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4" y="5077719"/>
            <a:ext cx="1362875" cy="164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47f3e2072f_2_0"/>
          <p:cNvSpPr txBox="1"/>
          <p:nvPr>
            <p:ph type="title"/>
          </p:nvPr>
        </p:nvSpPr>
        <p:spPr>
          <a:xfrm>
            <a:off x="3061074" y="47395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804"/>
              <a:buNone/>
            </a:pPr>
            <a:r>
              <a:rPr lang="en-US" sz="4100"/>
              <a:t>School Safety </a:t>
            </a:r>
            <a:endParaRPr sz="4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804"/>
              <a:buNone/>
            </a:pPr>
            <a:r>
              <a:rPr lang="en-US" sz="4100"/>
              <a:t>Coordinators</a:t>
            </a:r>
            <a:endParaRPr sz="4100"/>
          </a:p>
        </p:txBody>
      </p:sp>
      <p:sp>
        <p:nvSpPr>
          <p:cNvPr id="208" name="Google Shape;208;g147f3e2072f_2_0"/>
          <p:cNvSpPr txBox="1"/>
          <p:nvPr>
            <p:ph idx="1" type="body"/>
          </p:nvPr>
        </p:nvSpPr>
        <p:spPr>
          <a:xfrm>
            <a:off x="1038311" y="2295724"/>
            <a:ext cx="7067400" cy="4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8918"/>
              <a:buNone/>
            </a:pPr>
            <a:r>
              <a:t/>
            </a:r>
            <a:endParaRPr b="1" sz="14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43636"/>
              <a:buNone/>
            </a:pPr>
            <a:r>
              <a:rPr b="1" lang="en-US" sz="13200"/>
              <a:t>Mr. Cooper &amp; </a:t>
            </a:r>
            <a:r>
              <a:rPr b="1" lang="en-US" sz="132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Ms. Williams</a:t>
            </a:r>
            <a:endParaRPr b="1" sz="13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43636"/>
              <a:buNone/>
            </a:pPr>
            <a:r>
              <a:rPr b="1" lang="en-US" sz="13200"/>
              <a:t>Room 128A</a:t>
            </a:r>
            <a:r>
              <a:rPr b="1" lang="en-US" sz="7400"/>
              <a:t> </a:t>
            </a:r>
            <a:endParaRPr b="1" sz="7400"/>
          </a:p>
          <a:p>
            <a:pPr indent="-40404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11050"/>
              <a:t>Assist administrators </a:t>
            </a:r>
            <a:endParaRPr sz="11050"/>
          </a:p>
          <a:p>
            <a:pPr indent="-40404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1050"/>
              <a:t>Be a positive resource for students, faculty and staff</a:t>
            </a:r>
            <a:endParaRPr sz="11050"/>
          </a:p>
          <a:p>
            <a:pPr indent="-40404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1050"/>
              <a:t>Ensure the building is safe and secure for the sake of the welfare of all persons present </a:t>
            </a:r>
            <a:endParaRPr sz="1105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2126"/>
              <a:buNone/>
            </a:pPr>
            <a:r>
              <a:t/>
            </a:r>
            <a:endParaRPr sz="1105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4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4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239999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239999"/>
              <a:buNone/>
            </a:pPr>
            <a:r>
              <a:t/>
            </a:r>
            <a:endParaRPr sz="2400"/>
          </a:p>
        </p:txBody>
      </p:sp>
      <p:pic>
        <p:nvPicPr>
          <p:cNvPr id="209" name="Google Shape;209;g147f3e2072f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0700" y="96676"/>
            <a:ext cx="2437399" cy="252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47f3e2072f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075" y="48325"/>
            <a:ext cx="2242020" cy="26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adebafd15_0_11"/>
          <p:cNvSpPr txBox="1"/>
          <p:nvPr>
            <p:ph type="title"/>
          </p:nvPr>
        </p:nvSpPr>
        <p:spPr>
          <a:xfrm>
            <a:off x="228600" y="4572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rebuchet MS"/>
              <a:buNone/>
            </a:pPr>
            <a:r>
              <a:rPr b="1" lang="en-US" sz="4800">
                <a:solidFill>
                  <a:srgbClr val="C00000"/>
                </a:solidFill>
              </a:rPr>
              <a:t>Who is an </a:t>
            </a:r>
            <a:r>
              <a:rPr b="1" lang="en-US" sz="4800">
                <a:solidFill>
                  <a:srgbClr val="C00000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Admiral</a:t>
            </a:r>
            <a:r>
              <a:rPr b="1" lang="en-US" sz="4800">
                <a:solidFill>
                  <a:srgbClr val="C00000"/>
                </a:solidFill>
              </a:rPr>
              <a:t>?</a:t>
            </a:r>
            <a:endParaRPr b="1" sz="5400">
              <a:solidFill>
                <a:srgbClr val="C00000"/>
              </a:solidFill>
            </a:endParaRPr>
          </a:p>
        </p:txBody>
      </p:sp>
      <p:sp>
        <p:nvSpPr>
          <p:cNvPr id="217" name="Google Shape;217;g25adebafd15_0_11"/>
          <p:cNvSpPr txBox="1"/>
          <p:nvPr>
            <p:ph idx="1" type="body"/>
          </p:nvPr>
        </p:nvSpPr>
        <p:spPr>
          <a:xfrm>
            <a:off x="533400" y="1313950"/>
            <a:ext cx="7924800" cy="53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                   Someone who…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395732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⟴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Uses kind words and actions towards everyone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95732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⟴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Speaks up for themselves and others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95732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⟴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Encourages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themselves and others to try hard things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95732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⟴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Adds to the community in a positive way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5adebafd15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345" y="35949"/>
            <a:ext cx="1647775" cy="1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b96e8e29b_0_453"/>
          <p:cNvSpPr txBox="1"/>
          <p:nvPr>
            <p:ph idx="1" type="body"/>
          </p:nvPr>
        </p:nvSpPr>
        <p:spPr>
          <a:xfrm>
            <a:off x="381000" y="19812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80"/>
              <a:buFont typeface="Arial"/>
              <a:buChar char="»"/>
            </a:pPr>
            <a:r>
              <a:rPr b="1" lang="en-US" sz="3600"/>
              <a:t>Bullying </a:t>
            </a:r>
            <a:endParaRPr/>
          </a:p>
          <a:p>
            <a:pPr indent="-160020" lvl="0" marL="342900" rtl="0" algn="l">
              <a:spcBef>
                <a:spcPts val="1000"/>
              </a:spcBef>
              <a:spcAft>
                <a:spcPts val="0"/>
              </a:spcAft>
              <a:buSzPts val="2880"/>
              <a:buFont typeface="Arial"/>
              <a:buNone/>
            </a:pPr>
            <a:r>
              <a:t/>
            </a:r>
            <a:endParaRPr b="1" sz="3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80"/>
              <a:buFont typeface="Arial"/>
              <a:buChar char="»"/>
            </a:pPr>
            <a:r>
              <a:rPr b="1" lang="en-US" sz="3600"/>
              <a:t>Harassment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80"/>
              <a:buFont typeface="Arial"/>
              <a:buNone/>
            </a:pPr>
            <a:r>
              <a:t/>
            </a:r>
            <a:endParaRPr sz="3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80"/>
              <a:buFont typeface="Arial"/>
              <a:buChar char="»"/>
            </a:pPr>
            <a:r>
              <a:rPr b="1" lang="en-US" sz="3600"/>
              <a:t>Fighting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80"/>
              <a:buFont typeface="Arial"/>
              <a:buNone/>
            </a:pPr>
            <a:r>
              <a:t/>
            </a:r>
            <a:endParaRPr b="1" sz="3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80"/>
              <a:buFont typeface="Arial"/>
              <a:buChar char="»"/>
            </a:pPr>
            <a:r>
              <a:rPr b="1" lang="en-US" sz="3600"/>
              <a:t>Making threats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80"/>
              <a:buFont typeface="Arial"/>
              <a:buNone/>
            </a:pPr>
            <a:r>
              <a:t/>
            </a:r>
            <a:endParaRPr b="1" sz="3600"/>
          </a:p>
        </p:txBody>
      </p:sp>
      <p:sp>
        <p:nvSpPr>
          <p:cNvPr descr="data:image/jpeg;base64,/9j/4AAQSkZJRgABAQAAAQABAAD/2wCEAAkGBxQSEhUUExQWFRMVGCEbGBgYFx4bIBwgIB4cISEaHCIcHSggIyAlIBwfIjEiJSkrLi4uGiAzODMsNygtLisBCgoKDg0OGxAQGjQmHyY0LDQ3NDQsLCwsOC0sNCwsLDA1LCwsLDQ1NDIsLDQ3LDIsNCwsMCwsLCwsLDQ0LCwxNP/AABEIAOEA4QMBIgACEQEDEQH/xAAcAAACAwEBAQEAAAAAAAAAAAAABgQFBwgDAgH/xABIEAACAQIEAwUFBgIGCAYDAAABAgMEEQAFEiEGMUEHEyJRYRQycYGRI0JicqGxUsEzgpKisvAVFyRDRFPC0ggWY9Hh8XSDk//EABoBAQADAQEBAAAAAAAAAAAAAAADBAYFAgH/xAA1EQACAgADBQYFAwQDAQAAAAAAAQIDBBEhBRIxQVFhcYGx0fAikaHB4RMyUgZCkvEUJDMj/9oADAMBAAIRAxEAPwDccGDBgAwYMGADBgwYAMGDFDxJxdS0Q+2kvJa4jTxOfl0Hq1hj42lqz3XXOyW7BZsvsRMxzOGBdU0qRjzdgL/C/P5YxviDtTqprrABTx+Y8Tn4kiw+QuPPCNU1DyMWkZnY82Ylifmd8QSvXI7uH2BZLW2WXZxfp5m25n2q0UdxH3kx/CukfV7H6A4WK3tgnP8ARU8afnZn/bTjNMfSKSbAEk9BviJ3TfM69WxsJXxjn3v/AEhwqe07MG5SIn5Y1/6gcQn4+zE86p/kqD9lxApuGayT3KWc+vdsB9SLYnpwFmJ/4V/myD92x5zm+v1Jf08BXo1Bf4gnHuYD/in+aof3XEym7TMxXnKr/mjX/pAxEbgHMR/wrf2kP7NiDU8LVsfvUs49RGxH1AIwzmuv1G5gJ6JQf+I40Xa/UD+lgif8hZP31YZcs7WKOTaVZIT5lda/VfF/dxiksZU2YFSOhFj+uPjH1WzXMis2PhLFpHLuftHT+WZxBUC8EySDrpYEj4jmPnidjlWGVkYMrFWHIqbEfAjfDrw/2nVcFllIqIx0fZvk4/6gcTRvXM5OI2BZHWmWfY9H6eRuuDC3wzxtS1tljfRL/wAp9m/q9G+Rv5gYZMTpp6o4VtU6pbs1kwwYMGPpGGDBgwAYMGDABgwYMAGDBgwAYMGDABjxrKpIkaSRgiKLlmNgMQuIc9hooTLM1hyVR7zH+FR1P7dcYLxdxbPmD3kOmJT4Igdl9T5tbr9LYissUe86WA2bZinnwj19Br4w7UXkvFRXjTkZSPE35R90ep3+GM2kcsSzElibkk3JPmTj5w9cIdm09VaSe8EB5XHjYfhB5D1PpYHFXOU2auMcNgKui+r9RJghZ2CorOzclUEk/ADc4eci7K6qazTFadD0Pif+yDYfMg+mNbyHh2no10wRhSebc2b8zHc/Dli1xPGj+Rw8Vt+ctKVkur4/Lh5mX12QZNlRiFYzu8urQXV3B06dXhjW1hqHvA4dOHcwoHhMlG0HcpfUYgqhdrnUABp233wn8dOz57lMaWLok7qGNhfQxFyAbAmPnii4LVTl2dzEkZhIs/tMIGkRMFl0qigk2uzb35gjpczKKXBHEtxNtv8A6Sb8TX6TMYZYu+jljeGxPeK4K2F7nUDbaxv5WOPannV1DIyup5MpBB+BG2Mt4fqo4uE2YMAPZZlvf77tILfHU1vpivkqpKfh+goacf7VmC6I1vvplJd39Bpe1+mu/THohNmwYxTMe0uolytIaYOcxET+0kbGBYRaSVr8mYDbyJPWwLXxR2gmHKqergQPPV6FiU7gOwJN999JBFvO2AHmro45RpkjSRfJ1DD6EYV827NqCa5EZhbziOn+6br+mFjiVM3yyk9ubMBUNEVM8DwoEIZgtkK2YWJHK1+e3I2PEvGtTqykUQiBzFSxE6s2kaYmW+hgdg7Xt5Y8uKfFE1WItqecJNeItZ52UVMV2p3Wdf4T4H/U6T9R8MIVXSPE5SRGRxzVgQfocbdwlx00wrlrI0jfL/6aSJi8bABrlbjVcaD4dz89seeSZmM8BMuXFaBlYxVEkia2YMFsEXxJ97cG3h9cQyoX9p2sLt6yOlyzXVaP08jEFNjcbEY0HhDtOlgtHVXmi5a/vr/3j47+p5YOLezCWC8lKTPENylvtFHy9/5AH064z4jEHxQZ3f8Aq4+r+S+q9DqLLcwiqI1lhcPG3Ij9j1B9DuMSsc18McSz0MuuFvCffjPuuPUefkRuPqMb1wtxLDXxa4jZh78Z95D6+h6HkfkQLVdqlpzMttDZc8K95ax6+pdYMGDEpywwYMGADBgwYAMGDBgAxWcRZ5FRQtNKdhsqjmzdFX1/bc4m1lUkUbSSMFRASxPQDHPHGnE75hOZDdYl2iT+EeZ/EeZ+Q6Yiss3V2nS2bgHirNf2rj6EXiXiCWumMsp9EQckHkP5nriupad5HVI1LOxsqgXJPpgpadpHVI1LO5sqjmSemN54B4KSgTW9nqXHiboo/gT08z1xWhBzZqMZjKsDUklryRXcC9nKU2maqCyT8wvNY/8Aub15DpyvjQMVnEGfU9DF31TJ3ceoLqsTueQsoJ/+sReI+KYKPQjMHqJjpggBGqRjso8lBO2trAfpi5GKiskYzEYmzET37Hmy3rKpIkaSV1jjUXZmIUAeZJ2GIPD+fwVqNJTvrjVymroSLXI6235m1/hYnOqriCqzM9zGqUeZZdUCV4JX1JIgBF9QW5Hi6C1mBB3BFTwrxrBTvUz0dJJO9TpqKmKFiIqVFQlhrdAGkvrYgKoudIJ03PogNklyyFpknaKMzxghJCgLqDe4DWuBudvU486bJYI5ZZkiQSz2717btYAWPpYDbl154mxvqAI5EX39cfWAEb/VNluvV3T6Nevue9butXnpv+l7dOW2LqXhWJq+KuLMXhiMUce2hL/eUWuDYsPgR5Yv8GAKXL+FqaCSqkSMB6xtUx87ixA8gTdj5lj6WTD2WucqWhapBlhmMtPKEICbk6GGq5BJY3FrFhsbb6bio4q4gjoKZ6mUMY0Kg6Rc+JgP59dr23F8AJOccNZxmUSUtbJSQ02oGZ4NbPJpNwAGGkXIB6bi/LbE7PuFZHzLLDFD/sVJFIjEOBoBjKqoGoP0UXA2w7ZdWCaKOVQQJFDANsRcXsfUcjik4tqWmopzR1SRyxDUZFYNp07sGChjfSDsBckAcr4AW+CMsny2KvpJqZpqOHXJDIqqzTqwuYiuxd7bb9bre2nETssySohramWKGekyyRfs6eobxFzp8QS5KgWbmeRUb/dsKrtFSjpcuZ1kqvalA72NbXtpDHSSzFyTsvU33GPs9okgSvSSkanq6SJpFjZxIrgKrX1IALrrQsoJsGG/kBoGEnjjs/irA0sNoqnz5K/o4HX8Q3879Mtmz+sMuXVNTVVDIZo2IMaxRN3gV7Qlb94EsFa42YixF7jojHmUVJZMmovsonv1vJnLVfQyQSNFKhSRDYqf87jyI2OPfJM3lpJlmhbS6/Rh1Vh1B/8AkWIBxqPbHVUZjCP4qwe5otdR/wCof4T0HO+46nGP4pSjuyyTNzg7/wDl0b045Z8uT/B0lwlxJHXwCWPwsNpEJ3RvL1B5g9fjcC7xzVwvxBJQzrNHuOTpfZ16g+vkehx0VlOZR1MKTRHUji4/mD6g7EeYxaqs3lrxMrtTZ7ws84/sfDs7PQl4MGDEpygwYMGADBgxQ8bZ+KKkeUW7w+GMHq55fIbsfQY+N5LNnuuuVk1CPFmddr/FPeSexxH7OM3lI+8/RPgvX1/LjNcfTuWJLEkk3JJuSTzJ9cPHZVwv7VP38gvBAQbHkz8wvwHvH+qOuKOs5G6jGrAYbsX1f5HPst4O9mjFTMv+0SL4QR/Rqf2ZuvkNtt76BivzrO4aRNc7lVsTsrObDdm0oC1lG5NrDrbGf8WZjPWiRYJpIoZRGtBPT1AVZZWvqV9Nn2s2q5sojO2qwN2MVFZIxOJxE8RY7J8X7yGLPeI43eSC8QjjkEc0sksSmNioZWjSUFX0llJLbbGwYi2M4mhepE+UZjN/tsLd9QVbEgy6iSADzOq9gATbcAXjGPbIaWmzchqjLxNmMLd1W3lkhAKghJmKeA3KFWAGq42BUDGncL8KRUkUAIEk0CFFka7FVZmbQhbcKNWkddKi+PRALvD3CctU1HX16tBWwRlX7p7NMNtLSlbadtV0HPVuQBpxf5fwdFE8lnfuJJDL7OFjWMMbbnQgZgNOysSvmDYWZMGADH47AAkkADck9PXH7jD+0KrllzOphqZXSBI07pPaRTr3br9pOL7SspuNG5O4sdNsAbBV53TxRd9JNGsN7d5qGm97WJG3Pb47Yh5JxdSVglNNMsvcmzBeZ8Orwg7kEXF7blWHTGP8NvJUZFBJGruuX1euaMuNMkcYWVgQxN+YAUdb7YYKDKJK7OZqyGnkpEWl0kzxGORpHDoHj6owAt3guQF5HVgC84Y4/lrRI6QwiIQPKrd9fu2U2WOckAKWF2Nj4QOoN8L3DHFlRVrVxTVJ732N37h41R1ktcNDpjA7sDcEu7G6naxvMyvs3kaojkkjFMq0rwTMJRK9QzoU1sO7CG19WphdiFuu2GTKuBQtQtRUSJK0VP7PEscIhRI9xuNTEtYkcwACbDAGZcTV8k+U5Y5ZnqIqg0rm7qW1xsACWCuBJHpuTYkOfjix4H4clFQzxJIqGlkSbVTtT3LImmIqURWcSd4boGsukFicMvG/Z2rUIgoI/tPaY5ftJnYXVSmomRibBDaw6AWHLGiU+rSuu2uw1W3F7b22G1/TAGS5JwfU1GVrTNGaeWlqkmpjKhQAeFnFg7nZmltvv4eXR4qeD0fMBXFyGCBe7CrZrK6nWxBYoVf3BYXVTvYWZsR66tjhjaSVwiKLlmNgP8+WB9SbeSMZznh5aiSClgymWlnFQrTzEXgSNSSxhkJ06WvewC3tYi+GDjrtLEeqCiIZ+TTcwvonQn8XIdL9FvjrtDkq9UMF46bkTyaT83kv4evXyCJirZdnpE0+zti5ZWYheHr6fM+5JCxLMSzMbkk3JJ5kk8zibk2Sz1bFIIzIyi5tyA9Sdt+Q88XfBfBE1ewY/Z04PikI5+YQdT68h+h3PJMmhpIhFAgRRz82P8THmTjxXU5a8i5tDa0MN8ENZfRd/ocxMpBsdiOYOHzso4p9mn9nkP2E52v91+QPwbkf6p6HEvte4X7qQVcQ+zlNpAByf+L4N+4/FjN8edYSLKdWPw3Y/o/wdW4MKvZxxF7bSKXN5ovBJ5m3J/6w/UHDVi9F5rNGGuqlVY65cUGDBgx9Iwxh/a/nnfVfcKfs6cW+LmxY/IWX4hsbJnFeKeCWZuUaFredhe3z5fPHMdTO0js7m7OxZj5km5P1OK98tMjQbAw+9ZK18tF3v8eZ+U8LSMqINTuQqgdSTYD642viPh6ppcpSHL7GogZZSQbFil3aw+8WItpPMG2E7sdybvqtpmF0p1uPztcL9BqPxtjb8KI6bx929it6xUrgtX3v8eZi+YZrU11JQ5lQu800IeGqhUqJH16WkRAFteyXGlS2kq1rqcMFBwxFmVOkbUs+XUlOyNTJtFMJBr1ufeIButifESC23VjyngilpqyWsiDiSY3Kavs1axBdVA943bck21Na1zhlxYM8RqKjjgjVIwEjRQB8AOZJ3JsNyd8SFYEXG4PI4TO2DNxTZXOxRHMmmMK+qx1HxA6GVvd1ciML9X2kQZUlPRrSySNDTxtOsbXEIZV2u1ybahzsPEu+9sAapgxR1PF1HFTw1Ms6RwzqGjL7FgQDy57A7+WJ1LnFPKzJHNGzpbWocFlvy1C9xf1wBOwscXe1qySU9JBWoB/ROwjdHvs6M4KkW5rsfCLE32l1nFtLFUmlkk0zLEZiNLWCAMSxYCwsFJ39PPFlluYxVEaywyLJG3uupuDY2O/oRb5YAXuzXh2ShpCs5X2iaV55QpuoZ7bD4BR878+eGvBgwAYMGDABgwYTOOOPoqIGOO0tTb3fup6vb66RufS98fJSUVmyWiiy6ahWs2XfE3EkFDHrmbc+4g95z6Dy8zyGMJ4s4rnr3vIdManwRKfCvqfNrfePysNsVma5nLUyNLM5d25k/sByAHkMeVFSPM6xxKXdjZVUXJ/z59MU7LHLuNjgNmV4Rb89ZdeS7vU8MaZwL2atJpnrQVj5rDyZvV/4R6cz6dWDgDgGKn+2mZJqhTawIZYiOnq48zy2t5nQcSV085HN2jtrPOvDvx9PX5HxDEqKFVQqqLBQLAAcgAOQx94i/wCkYe97nvY++tfu9a67eem97fLC6e0Wh74Qq7uzOY1YRtoaQf7tXIClidhva5G+LJmxgzjLUqYJIZBdJFsfTyI9QbEeoxzRmdC8E0kMgs8bFT8uo9DzHocaRk3aRmDUVdK9FrkpGZb3t49ar3bRC7jQrFib28BFxzwm8T1wrAtWJ6ed2OiXuI3j0kKCmtZfFcgOA3IiMYgvjmszvbCxW5a6Xwl5r8fYn9l+eezVqKTaOf7NviT4D8m2+DHG/Y5TBtuNiOuOluFM19qpIZuroNX5hs394HHmiXGJL/UGGylG5c9H9vfYW2DBgxZM4IfbJmPd0IjB3mkCn8q+I/qFHzxh2NK7cKy9RBF/BGW/ttb/AKP1xm8aFiFG5JsPicUrnnNm32NUq8JF9c378Ebz2T5Z3OXoxFmmJkPwOy/3QD88OWI+X0oiijiX3Y0VB8FAH8sSMW4rJJGOxFrttlZ1bDBgwY9EIv8AGfCUOZxJFO0ipHIJBoIFyARZrqdrMfLCjxV2XyVD5hNFUJ31aqKA6FQioyMV1KSSD3aC+npjTsGAMjPZvVVNbTLWd2ctoo1SKMHdwEUG9gD4mUEknkLWwj5vkdZJVVlF7NN3tZXLIZdJ7vulMtjqtbT9oGvf7tuYtjpTBgDnjiGovU59Ux7rBAlIo8g7RxG3lYRv9Ti4yHjJ8pyWkVGhqqmof7CJWHgRt7MEAYsHupB31MRc2xskuWQssitFGRKLSDQPGN9m235nn54XaXs4y+OoiqFhOuAARAuxVNO4IBPMEk733354AYMmmleniedBHM0amRByViASvM8jtz6Ym4MGADH4zWFzsBiNmeYxU8bSzOEjXmT+w6knoBucYjxxx/LWkxRXipvL7z+r26fhG3nfpHOxRL2C2fbipfDoubGPjrtM96Chbfk04/aP/v8Ap0OMpdiSSSSSbknck+Zx84cOCOA5a4iR7xUwO723f0S/+LkPW1sVG5TZr66sPs+nPgub5v30Kbhrh2eul7uFdh7zn3UHmT+w5nDnm0M+SVVDHRxCRZyY5ZJCiiaR9kj1WLxhSNVlsDcXJ3xq+U5XFTRLFCgRF6Dr6k8yT5nFTxxwv/pCBIxKYJYpVmilC6tLLffTcX2J687HpbFqupR1fEy+0NqWYl7sdIdOvf6GYlswparOIqKZIFgY1rKYxI0mtAxjXULaeYuBe4UdTifSVj5hmtA0s8yQVFIlSkSSEJ38ZN1A8hYk+e18PeV8HrHP7TLNJPUNTezysQqrIL3LlVGzdOdgPriflXDNJTLCsUCL7OGEJI1MgcktpZrsNRJvv1OJTlGG5dlxSoKVKzLWQVhlAp6IvPP4rh+/LBe7NzsbDa++GPPuE80qaiQd2fsqoS00hqAkCRqbqqxICe8N93K357+ezYMAJEXBdRHW1M8FaYaer8UkSxgvr7tlDK7XtZjruBvYA7YgZ9wCkdHXSGSSoqpQsjSyabnuhsqqigDw3HK++NGx8uoIIO4Oxx8ks1kSU2OuyM1yaZypjY+xHMdVPNATvG4YfBxy+qk/1sZLmdJ3M0sR/wB27J/ZJH8sOfY1WaK8pfaWJhb1BDD9A31xSqeU0bXatatwcmu/5fg3HBgwYvGGMD7WajVmUo/gVF/uhv8AqxTcIU/eV1KvnMhPwDAn9BiZ2jNfMqn84/RVx99mq3zOm/Mx+iOcUHrPxN5D4MAmuUPsb5mOZQ06F5pUiQfedgo/U4g5VxRSVKPJBURyrELvpNyosTcjmBsem9j5YxnI+HV4gzavmqJJPZ4H0oqmxIuwRQSCAtkJIHVvW+NJ4T7M6TLqmSeBpfGhTu3YFQCQT90E8hzJ6/K+YMl8IdoFFmTvHTu3eINRR10kre2ocwRcj13GIfHHGhppVpqcXmCd/O5F1ggQ3dyLbsQCFXzI8xfPMxpIeHs9imVgKOpVtS2N4lY2I9VVwGFt7Ai2wJk8GUstfTZ7WlWHtiusDPzsqyeDy0gGNLj+EjpgC6yXtiNU7rT5fUzkP4RGBtH90yG5AY2PkOQueeHDIuMUmFQJ4pKR6VQ8qzW2RgSHBBIK+FuXljN+y/tGy+gyuOKZyJlZyUSNizXYkG9tNyCBuemL/IMxhzGkzOvkKsJYTG0AJBijiWQqrnY621MxI25WOxwBfwdqGVMuoVkYH4ldT9CoOLP/AM30bU81RFMk6U8ZkcRMrMAoJ5X2JsbXtjIeE8n4baCnFRKpqWiUyh5ZUUOVBZbgqosTbn0w58e5XRUeUVVRSQQJrgEYkhVRqSVkX3l94G4N7m9sARcp7aYJJYllpZoIZm0xzPYqd7XOwFgdiQTbGpY5f40r4aunyqhoWaeaGMo4VWALuI9l1WB8Qa5t5b46diWygE3sAL4AWe0TjOPK6bvWBaV7rCtrgvYkFtxZRtfr5YUf9dS6Vb/R9ToZbqxKqG89N+Yv1BOKb/xEZtE4p4kcPJDIS6gXUXAsGPnt7vqb9MZzm3Eves0jOZJG6kGw/TZR0AG3IYjlN/2rMv4XCVzbd891JZ9rz6DBxDxXNmLCWRrJzSMe6g/mfMnf5WGKgnFTmihadQDfcbjrzP0642SDs+joMmqZZ/tKr2STduUZKHwrfqL21fS3Wuq3PVM0M9pQwaVThwinp1fL8iFm9PJljUklRTrL312EDFgbKVtq09WvsN+W46Y6XpT4E8Ojwjw8tO3u7eXLGM8VU8lRmWR08+kzxktIVjdEKgo4C673OhLNYncnle2NqJtizCCitDM4vGW4me9Y/DkjOcg7SJKnOZsvFODDGXXvFJupjuCz320lhpFgLEjc3xfcW8f0eWyRxVLOGkGoaULBVvbU3pe/K52wndkdOsuZ5vVqpVTLoUMpVhqZma4YAjktwcX/AGu8Gx5hRs9wk9OrOj26AXZGtvpIHTcEA+YPsqjXWZzDFTNVM49nWPvNY3BW1wV87i1vO4wkp2hyRZdJmVRDeOSUCnhR11CMgAGQ9CSGbra4GM0l4pOY5bluVxB2n71Y5VUGxjj2Qn00kMT07ok22w4dqHANBS0WumplSV54xfUze81iBqY2BvawGANao6pZUV0IIYA7G/MXx50mZwy6+7lR+7kMb6WB0uLXQ/iF+WKbNYKfK6KqnpqeKIpEzkRoE1FQdOrSOhPPpc4zfsC0vDVRVKA6XjqVMm43DfaC/UFL6uhseYwA7cE9okeZ1VTBFEyxwC6ylgQ/iI5AbX5jc3F+WLeo41oEmWBquHvnfQEDhiG5aW03Cm+3itvtjEuHa16LKKuSiDB62uFNTvybTpJBB87XUHoST0w/ZJ2Y5VRLTJV6JKt2GlnlZdcg30omoAqD0IN9r3vgBF7SKfRmVSB1YN/aVWP6nHz2dz6Mypj5uV/tKy/zxY9rqWzJ/WND+lv5YoeE2tXUpH/Pj/xrig9J+JvKv/pgFnzh9jpfBgwYvmDOdu0UWzKp/OP8K4++zRrZnTfmb9Y3xI7VoNOZzH+MIw/sKP3U4quDKju6+lb/ANZR/aOn+eKD0n4/c3kPjwCS5w+w2cH1IyLM6umrT3dPVtrgnb3DpLGxPIGzgHyKjoQcXHGfagO8ipMqaOoqp2C94PGkdyAOWzHmedgBc40HOMogq4jFURLLGfusL/MdQfUb4p+HOAaCgkMtNThJCLai7uQD0XWxt8Rvi+YMWf8AxAUAkyrWbaoZUYH43Qj4HVe34R5YupAMsyKzLvBSWYA2u5Sx39XJ+vXFhx7w62YUb06sEZmRgzAkDS6k3A9ARiZxVw/FX0slNMWCSW3U2IIIIIvccx1wBh/ZfxBLBlVY1HTwPV07K92Gp3jY+IlVs1kAFvFbc+W7lw5VRZnOs0DDvKrLXSu0AqokuiJrW58YPegXJJVdjbFxS9mWWUsaquuKQHwzido5b2tcMpA+QFvTDFwrkNPSQ2pyXEh1tKza3kJ5Fm62Gw9B8cAKvZbT5dNRxBaemFXCgjqFMSd4HXwsX21eIgm/qfI49+2FA1DDTAACpqoYABtsWvbbl7uJuc9mWW1MrTSQWlZizOkjoSSbkmzWvfrbEbifhqlgpIA1RJDHSVKVCM7GUllJ+zGskm4JsByO9juCbyPsYuTyS1M7qcgk4dzKnrQoail8EujURFq2ZbtdrA+NSdyF0ncXLDx12mF9UFExC8mnHM+kfkPxc/K3MrfHfG8mY3iAMdL/AMu+7eRcj6gDYbcyL4S6OJkGkkED3T1t5H4Yq2W5rKJptn7Idc1O+Oef0fb7y+hB4jl8CjqzX+n/AN4lUbkmAkLFTSMqPKVJRCeYJG2w3tz2OHfhLswbMWSao1R0w5EbNJ6LfkPxfS/TTp+zGhK6IxNTxkAOkM8iLIBb31uQdhYnmfPHuuCcVmVsfjZ04qx1vjktOWXh35ozGuyOKmoYZFAelTN1PfEA6oF8Ookf7vXrAtsQQeuNB43z2CuSHL6WaOeSrlQP3Th9EKsHkdipIA0rpsbX1YdjlsPc9x3SGDTo7sqCmkbadNrW9MRso4epaUk09PFCW2YxoqkjyJAvb0xPlkcOUnJ5sUuIamFc+ojLIkYhpZXBdlUXdhGALkbm5xY13HtAlRABXxMJCY+7j0yAsxUKzMtygWxHMA679MV3H/ZdFmk6ztPJE6xhLBQwsCx5GxvdvPH5knY7ltOY2KSTSRkNqeQ7sDcEqtltfpb43wPJG7Oc3padcweapgiaXMJ3tJKikLq0i4LeYOGXhri2lqp56eGqFRIhL7LYBDYWVgLOFJA1b+8MJH+oelM2t6qdkLEstlDNff3gPP8AD9MOvDHA1DlrPLTx6HZdLOzs3huDbxGwFwD8hgBD7MuHhHn2aOANEBYLYWA759QA+CqRtho7X8wgjo1SSWNHM8LqrMAxVZU1Mq+8QBe9hi64ayL2eorZw6slXIsiW6WQA3PLdr2t0wo8adkK5jXNVNVOiOoDR6NRBVbDSdQsuwNrHe/nsB89rHH1IMskSnnSaSpBjXu2DhQbay5Hu+E2AO5LDbYkJPG0T5dR0TR6iazLfZXtcAHVHIT6kh3W3lfGwzcB0BgaBKeKJWKFikaFjoYMAS6te9rG99icWec5BT1caRTxK8cbK6Ly0leVrdLbW5EEjACTxLwpJBlmXx00PetQTwzvEvOTQG7zT5szMW+Z+GEftN4jlq6vLZkpqmnWGUBTURd39oXQ2G5vbSL46Bwq9pHDDZhR93EVWojdZIWYkBWU9bA/dLDkd7eWAMx7XmvmL+kaD9L/AM8L/CgvW0v/AORH/jXFl2lz68yqD5FV/sooP6g48ez6HXmNKPKTV/ZBb+WKD1n4m8p+DALPlD7HRmDBgxfMGYz23Ummqhl6PFp+aMf5OPpjPIZSjKy+8pBHxBuMbR20Zfro0lA3hkFz+F/Cf72nGJ4o2rKbNxsexWYSK6Zr34HU9HUCSNJF3V1DA+hFx++PbCf2Z5mZstj02aSG8dibDw+6CQCR4Su9jiq7PuPmq5a6Ct0RT07Me7FggjTwtu25KsDqJsLMtgN8XIvNJmMvqdVsoPk2hzlz2AOYlkEkyi5ij8bgeZC+6Ol2sL4ymq7YDUySLFImXwxWvJPH3sznUBpWIEKOurxGw3uOlXxNma5ZmtJmNAgNJXRKTHEthJuAyhRyaxRrbHXz63u5+Cap82/0hlyrTpIupmqYytncEOVj9+/3vGF8RPPHoiKrtC4DrZq6Wu9opJIktIqzSbKqgN3ZRlKafS9mBueZxZ9iPF9ZWSvC0EKUcaE3hi7tUcsCFFjp8V2JFvX4vGT8ERiMiuKV8rSGQvLAgCkoiEItiFXTGuw8sUnFvHMGXoaahSPvF2sigRxeey7FvwjYdeVj5lJRWbJ8PhrL57lazYy8XcXQUCXc65WHgiB3Pqf4V9fpfGE8R8Qz10veTNe3uoNlQeSj+fM4r6yqeV2kkYu7G7MxuTj2ynLJamVYoULu3QdB5k8gB5nFOdjmbHBbOqwcd+Wsub9CKiEkAAkk2AG5J8hjWOBezMC09coJ5rAdwPWTzP4eXn5Bi4I4DioQJHtLU23e2yeiX+mrmfS9sOOJq6ecjkbR2y5510aLrz8PeZ+AW2HLH7gxQZnxpQ086081TGk7EDRubE8tRAIW9wfERzGLBni/wYg12c08Loks0SSSGyIzqGYnkFBNySbDbzGM/wCGcxzKrpXzL2xFikWbuaPuUsCNaRDvLhr6wvQ35ddgGvj+umioKl6SQJURR94DZWICkM3hYEbqCNx1wox5m1RWujPKabNMtWWJVkK6XVbMkf8ACSpJNuvO+EnJa2hpjllWsveyy96mYKSXlPeAhpHG5Co3pdhYi+92vhrhisEWXHuyJstrZYiZPBrp2NmkW/MWNl87bXwBHqOLKyoTKoqGQU8FdGYtTjvZImicB21t7x0iwuBfc7EgiubPBUTUtNm8hNPTTTxVBa6JJLHvE0umwsV5X2JDc98PlB2dIgVTM2mGuNXBoUL3annAb3uh3vyvi0zrhwgVE1FFT+11Jj7w1Ado2CbAlQdmCk2sNzzwAt9h1ej09XFHfu4qtzECCLRSWZNjuL7n540nCxwZww9I1RNPKJqqqZWkZU0IAi6URB5KCRf4eWGfABgwYMAGPwnH7ig48zP2egne9mKaF/M/hFvhe/yx8byWZ7qrdk1BcW8jn3OKzvp5pf8AmSM/9pif54bex2k15hqt/RRM1/U2X9mOEbGv9h+X2innP33CD4KLm3zYfTFKtZzRt9pzVODkl0y+enkadgwYMXjClfn+XCpppoT/ALxCoPkbbH5Gx+WOZZYypKsLMpsQehHMY6qxg/axkns9aZFFo6gax+b74+tm/r4r3x5mi2BiN2cqXz1XeuP08iw7F847upenY+GZbr+db7fNb/2RhgzXskgqswmq5pXWOW32MZ06vCA2pudmsbqPPnvYZDQ1bQyJKhs8bBlPqDf6Y6XyLNEqoI54/dkW9vI9VPqDcfLCiWm6eNvYXctVy4S496/HkeWVcO01MI1hhVBECI+ZKBratJYkjUQCbczub4sJ5lRSzsFVRcsxsAB1JPIYh55nUNJEZZ3CqOQ6sf4VHU4wzjTjaavYrvHTg+GMHn+Jz1PpyH6mSdij3lDA7OsxUtNI9fQYOOu0ppdUFGSsXJpdwzeidVX15n065rgw+8C9nb1emaovHT8wOTSD08lP8XXpzuKnxTZrVHDbPp6L6tlFwlwlPXvaMaY1PjlYeFfQebeg+dsbVltDRZTCoLpCHYKZJGAMjkGwJNvI2A2G+Lyio0hRY4kCIosFUWA/z54U+1/KDVZVUKq6njAlUWufAQTb10ah88Wq6lHvMrj9p2Yp5cI9PUJe02hNLNUwSGfumVO7VWDs7myKAwBs1jvb7p6i2FDijtGzAQTlIFpKijmiE8bOkoKTI2k3sALNp5HqLm1xgz3gmaqlpZaJe6hqKSM3KhRDLCA8Lup33X7LYG1ybHli2PZ7V1k0s2Y1EK9/F3MsNLG2llXxI+qQ37xX0sDpPu25HEpzBSnpa+OSsklrZ5a7K+7ljXVpjkhPic6Rz2JB+AHwjR00jVks0lLV1dLUS+10yQRXSZpN0WeS91WL3dB5G5sB72xz5PSUz+2zGzRU3cvLI2xjBv4xyJJ623vbyxN4drqaenjejKGnItHoXSoCkiwWwtYi1rDAFbw3w8gC1VTSwJmEgDTMi6rNa1lLFiLCwOk2vfnisi7L6NZg+uoMKyd6tKZT3Cve+oIB572vbe3LbDvgwBDpcqgikeSOGJJJPfdUVWb8xAufniZj4mmVFLOwVQLlmNgB5knbEKlzymlieaOeJ4Y765FkVlXSATdgbCwIPwOALDBhPqu0KBaValY5mE0oipkZNBnZraWTUdkN/ea3unblf9rOOFiqoaWSNVkMBnqj3l1p1Vbm5C+I3FuS7WPXADfgxnMfbBSOKYxxTMJ5RG9wB3ILaVaSxI8RuQL7hWPSxidp/E1UamOgy95BMYjI3cIHctq0ojE+GNLgszE3tblfcDUceNRVxxqzO6oqC7szABR5sTsB6nGU8bVdSJ8tYTR1Eyy913Ee8a1Ii3eUg3OmRg1iF0oDsCScePB0gizLMsvljkrmmliMjyBSCukl3luNIVSRpXrqUDlfAF7wr2lRVNdUwF9a96sdMsUTvdRcNKzKpGkmxuSAAL8rnFV225xdoaVT7v2j/E3Cj6aj8xiNwFxdHTe3RJCe8/0hLJIgXSsMA0gsxA0iwQoqDctYdcIed5m1VUSzv70jE28h0X5AAfLEF8slkdzYWG/Uu/VfCPm/fkQcdJcF5V7LRQREWYLd/wAzeJh8ibfLGK9nOSe110YIvHF9o/wU7D5tYW8r46Fx5w8eMiz/AFBiM3Gld7+wYMGDFkzQYWe0Lh722jdVF5Y/HH6kc1/rC4+Nj0wzYMfGs1kySq2VU1OPFHKZGHLgXjo5fHLGyGRG8UYvaz8t/wAJHP8AKNtzib2s8L+zz+0xj7Gc+K33X5n5Nz+Or0xn+KOsJG7i6cdh02s4vzLLPs8mrJTLO+o9ANlUeSjoP1PW+IEMTOwVQWZjYKBcknoANycS8mymWqlWGFdTt9AOrMegH+d8bBScMQZPQ1FS1pahIXYuRtfSbIg6Ana/M3+Q+wg5sixmOpwUFFLXkl70RA4C7N1TTUVel35rFsVX1fox9OQ9emnY594GoszoIKNqaTXJWu0iUbAaO7CG80jHdeaGwtsRvc2D6vaWKajhmr47VEzvGtPANR1RuY3IJcjTqFxv1AGq1zcjBRWSMbicVZiJ79j9EaLgwvcP8Z0lXFJKr913JtMk9o2iPk4JsL+d7bEXuDi5oK6KdBJDIksZ5MjBgfmDbHorkjBgwYAUe1CPvKNITuJ6qnjPzmQ7/TFlw3ndFMZYKN4z7M1nWNbKpYk+Gw0kX1br1Bwv9s1NLLQxpThjM1TEI9PMNc2O3K3O/TFL/wCR6ujzIf6MCQUs1KsUkpse7KkAuFv4pCFBBIsS7E9cAQOPe0WpjmPcTJBTR1fszEKryuUCtM41gqAmpVtY7sL87YvO1jPKqPuVoamJGE0SSILl9UhPdhyAdMZCknkTy+MfIOzFnjrlr21GokkERUjwK0mvvRYWDs6qxHkig9Ri/wAs7PII6angkkklaGdah5L2MsiAhdd7nQBYBQdgi787gKHaEppTR008stZ3rSzSLK39NKEVIYVVRZUMrA6ALDc7nEHgKsaOmnySpi1PHK4nJJRI6YgF5tZHncre19aHYXxrWYcPQT1MFTImqam1d2b7DVa5I6kW2vyvfyxNehjJcmNCZF0OSoJdReyttuviOx23PngDF8vy0PlVVDUd7V0Ym0ZWQjGZ2AcApb7gtsSNNg/SwxN/8r1LVeU0tX3koWlcVThQUZVcOsLNfcAqit1O38RxsSqALDYDkMfuAM5yzs2Jpq9Kh0WetqTMJIwTos+qPna9iWNvxWwf6pou/in9qqEcRlZ2ibu3ndmLM7OCSA1yCo6aQCLY0bBgCloOFKSHuO6hVfZg3cgX8JcAM258TEC2prnnvucWkVKis7qih5La2AALWFhqPM2Gwvj2wr8fcVrQQXWxnk2iX93PoP1Nh52+NpLNklNU7ZqEFqxG7Ws7jVmo6dUXWwkqWRQNbbaQxHMiwJJ/D5HGZ4+5pS7FmJZmJLE8yTuSfnhv7M+FvbKjXIt6eEgvcbMeifzPoLdRii25yNzVCvAYbXguPa/fA0jss4e9lpA7i009na/ML91fob/Fj5Yc8GDF2Md1ZGIvuldY7JcWGDBgx6IQwYMGAIma5dHUxPDKupHFiP2I9QdwfMY504o4fkoZ2hk3HNH6OvRh/MdDjpbFHxdw1HXwGN/C43je26N/MHkR1+IBEVte8s1xOrsvaDws8pfsfHs7fU54yzMJKeVJYmKyIbg/yPmCNiMbxw5n1Nm9K0ciKWK2mhb9x1Kk8j0xhedZTLSzNDMul1+hHRlPUHz/AJ4+MszGSnkWWFyki8iP2PmD5HFaE3Bmkx+BrxtalF68n75HSkWURLMsyrZ1i7lbE2VL30qvIXIG4H3V8sIXGXAaN7Gxhashp1eOaIHTIwfxd8hDL4g+5W+4Y4uuCOPIq5RHJpiqeqX2f1jv9dPMetr4ccXYyUlmjF3UWUzcLFkzHM+4Zyqipo75fIXrJAqxTVJi06NR1O5kKoLb8ze4Hnaq4NzBaKizyeA91EmhYFSXvgkhVlBV7aWuzpuL7AXJsCduzHLoahNE8UcqXvpkQOLjkbMCL4XM24FgeJYadI4Imqo55kVPDIEtdAoIC6tK8hbYm1zj6RFT2c59mBFNT5hCA0sDyJKW+0YIyC0iW2OmRd73233vjQ8VAyxzXe0sy6FgMUai+oamRnYm9t9Ci1vu898S84qRFTzSMbLHGzE3tYKpJN+nLngCZgxh3A/aFUQUlPEyPMWikELSElp5zMqpFHdr92muzMb+6wHu7utP2iKlX7HKoZolHtdRHtDC7EAL4rkjUwTUSLHc8jYB8wYjS5hEsiwtLGsrglIy4DMBzKre5AseXliQWFwL7nlgD9wYzXh/Oa2pz6sSOXVl1OAjqQCocIBoU8w3eaiT5KQfu40rABgwYMAGDBhY4y41hoFsftJyPDED+rn7o/U9PT42ks2SVUztmoQWbZM4s4lioITJIbsdo4wd3P8AIDqenxsDz5neby1czTTNqdvoo6Ko6Af5uSTgzrN5auVppm1O30UdFUdAPL58yTjxy6gknkWKJS8jmwA/c+QHMk8hinZY5s2mz9nwwcN6T+Lm+h75FlElXOkMQuzHc9FHVm9B/wDHM46L4eyaOjgSCIeFeZ6sTzY+pP02HTFbwRwmmXw22aZ95H8/wr+Efrz9AyYnqr3dXxM9tXaP/JnuQ/Yvq+voGDBgxMcgMGDBgAwYMGADBgwYAouLeFoa+LRJ4XX+jkA3U/zU9V/Y2IwXiPh+ail7uZbX91h7rjzU/wAuYx0viFm+VRVUZinQOh6HofMHmD6jEVlSlquJ1dnbUnhXuy1h06d3ocwoxBBBIINwRsQfMY0nhHtSeO0daDInISj3x+YfeHrz+JxXcYdm89LeSDVPB6C7r+YAbj8Q+YGEXFXOUGaiUcNj6uq+q9DqLLMyiqEEkMiyIeqn9D1B9DviXjl7LMzmp31wyNG3mptf0I5EehxoeRdrki2WriEg/jj8LfNT4SfgVxYjenxM/ithXQ1qe8vk/fvI17EbM6FKiGSGQXjlQo4BIuGFiLjfkcU2Ucb0NRbROqsfuyeA/DxWB+ROGFTfcbjEyafA41lU63lOLT7RbTgyAVVLOoASjhMUMVtlJt4733IW436m974V6zgWuilr0o5KU0uZEmXv1bXEXvrKaRZtmawY87eRJ03Bj6RmQpkH+kM8KlpVgyynSEyIxR5HIJtrUhhcM17H7v4sRJcyqnnmroY4fY8mM0UYqJJXkdrASeIsTqI2UtyDgb8xtAH64Q+JuzuKVzJCZlE9RE9TCsloZAJFZ3dDsWIHTr053AVcl4imymGlp0pmq62vU1UiAFG1PqZrnxXOkKNOkW0MSTqAGp8M5o9VTRzyQSU7uDqikBDKQSOoBsbXBsLgg2GE7jbJKyZpFWATN3iyUVSsqRmlIVAVcMNWm6ljp16r8gQMM2ZcYUdMLS1KFxzVPG1/gt7fO2PjaXE911zseUE2+zUv8eFdWxwoXldY0HNmIA/X9sZbnna6TdaSG345efyVTb5lvljOs2zieqfXPK0jdLnYflA2HyAxDK9LgdnC7Cus1t+FfN+/eRovF3aqTeOhFhyMzDf+op5fFvp1xl00rOxZ2LMxuWY3JPmSdzj4w48H9n9RW2d7w0531sN2H4B1/MdvjyxXblNmhhVhsBXnwXXm/fRC9kmTTVcoigQsx5+Sj+Jj0H+Rc43ngzhCLL49vHMw8chHP8K+S/v16WsshyOCjiEcCaV6nmzHzY9T+3S2LLFmurd1fEzO0dqzxPwQ0h9X3+gYMGDExyAwYMGADBgwYAMGDBgAwYMGADBgwYAMKXFHZ/S1l3t3Mx/3iAbn8a8j8dj64bcGPjinoyWm6ymW9W8mc/8AEHZ7WUtyE76MffiufqvvD6EeuFMjHVmKfOeF6Sq/poEZj98DS39pbN+uK8qP4s7+G/qCS0ujn2r0/wBHNWJdDmc0P9FLJH+R2X9jjVsz7IIW3gneP0cBx8ARpP74WK3sqrkvo7qUdNL2P98AfriJ1TXI60NqYO5ZOS8dPPQrabtBzFOVSxH4lRv1K3/XE+PtSrxzaI/GP/2IxU1HBGYJzpZD+Wzf4ScQm4dqxzpaj/8Ai/8A24+ZzXU9fo4GzXKD+Qxv2p155GIfCP8A9ycQajtDzF/+IKjyVEH6hb/ripXh2rPKlqD/APpf/txNp+Cq9+VLL/WAX/ERhnN9R+hgYa5Q+hWV2bzz/wBNNLIPJ3Zh9CbYhYd6Lssr394RRfnkv/gDYZ8s7H4xvPUM34Y1C/q1/wBhj6q5vkeZ7TwdKyUl4a+WhkOGbh/gSsq7FYjHGf8AeS3UfIW1N8hb1xteTcI0dLYxQKGH328bfItcj5WxeYljR/JnKxH9QN6Ux8X6CXwx2b0tLZ5B38o+848IP4V5fM3Pww6YMGJ4xUeBwLr7Lpb1ks2GDBgx6IQwYMGADBgwYAMGDBgAwYMGADBgwYAMGDBgAwYMGADBgwYAMGDBgAwYMGADBgwYAMGDBgAwYMGADBgwYAMGDBgAwYMGADBgwYAMGDBgD//Z" id="224" name="Google Shape;224;g25b96e8e29b_0_453"/>
          <p:cNvSpPr/>
          <p:nvPr/>
        </p:nvSpPr>
        <p:spPr>
          <a:xfrm>
            <a:off x="255588" y="-1919288"/>
            <a:ext cx="4010100" cy="4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QSEhUUExQWFRMVGCEbGBgYFx4bIBwgIB4cISEaHCIcHSggIyAlIBwfIjEiJSkrLi4uGiAzODMsNygtLisBCgoKDg0OGxAQGjQmHyY0LDQ3NDQsLCwsOC0sNCwsLDA1LCwsLDQ1NDIsLDQ3LDIsNCwsMCwsLCwsLDQ0LCwxNP/AABEIAOEA4QMBIgACEQEDEQH/xAAcAAACAwEBAQEAAAAAAAAAAAAABgQFBwgDAgH/xABIEAACAQIEAwUFBgIGCAYDAAABAgMEEQAFEiEGMUEHEyJRYRQycYGRI0JicqGxUsEzgpKisvAVFyRDRFPC0ggWY9Hh8XSDk//EABoBAQADAQEBAAAAAAAAAAAAAAADBAYFAgH/xAA1EQACAgADBQYFAwQDAQAAAAAAAQIDBBEhBRIxQVFhcYGx0fAikaHB4RMyUgZCkvEUJDMj/9oADAMBAAIRAxEAPwDccGDBgAwYMGADBgwYAMGDFDxJxdS0Q+2kvJa4jTxOfl0Hq1hj42lqz3XXOyW7BZsvsRMxzOGBdU0qRjzdgL/C/P5YxviDtTqprrABTx+Y8Tn4kiw+QuPPCNU1DyMWkZnY82Ylifmd8QSvXI7uH2BZLW2WXZxfp5m25n2q0UdxH3kx/CukfV7H6A4WK3tgnP8ARU8afnZn/bTjNMfSKSbAEk9BviJ3TfM69WxsJXxjn3v/AEhwqe07MG5SIn5Y1/6gcQn4+zE86p/kqD9lxApuGayT3KWc+vdsB9SLYnpwFmJ/4V/myD92x5zm+v1Jf08BXo1Bf4gnHuYD/in+aof3XEym7TMxXnKr/mjX/pAxEbgHMR/wrf2kP7NiDU8LVsfvUs49RGxH1AIwzmuv1G5gJ6JQf+I40Xa/UD+lgif8hZP31YZcs7WKOTaVZIT5lda/VfF/dxiksZU2YFSOhFj+uPjH1WzXMis2PhLFpHLuftHT+WZxBUC8EySDrpYEj4jmPnidjlWGVkYMrFWHIqbEfAjfDrw/2nVcFllIqIx0fZvk4/6gcTRvXM5OI2BZHWmWfY9H6eRuuDC3wzxtS1tljfRL/wAp9m/q9G+Rv5gYZMTpp6o4VtU6pbs1kwwYMGPpGGDBgwAYMGDABgwYMAGDBgwAYMGDABjxrKpIkaSRgiKLlmNgMQuIc9hooTLM1hyVR7zH+FR1P7dcYLxdxbPmD3kOmJT4Igdl9T5tbr9LYissUe86WA2bZinnwj19Br4w7UXkvFRXjTkZSPE35R90ep3+GM2kcsSzElibkk3JPmTj5w9cIdm09VaSe8EB5XHjYfhB5D1PpYHFXOU2auMcNgKui+r9RJghZ2CorOzclUEk/ADc4eci7K6qazTFadD0Pif+yDYfMg+mNbyHh2no10wRhSebc2b8zHc/Dli1xPGj+Rw8Vt+ctKVkur4/Lh5mX12QZNlRiFYzu8urQXV3B06dXhjW1hqHvA4dOHcwoHhMlG0HcpfUYgqhdrnUABp233wn8dOz57lMaWLok7qGNhfQxFyAbAmPnii4LVTl2dzEkZhIs/tMIGkRMFl0qigk2uzb35gjpczKKXBHEtxNtv8A6Sb8TX6TMYZYu+jljeGxPeK4K2F7nUDbaxv5WOPannV1DIyup5MpBB+BG2Mt4fqo4uE2YMAPZZlvf77tILfHU1vpivkqpKfh+goacf7VmC6I1vvplJd39Bpe1+mu/THohNmwYxTMe0uolytIaYOcxET+0kbGBYRaSVr8mYDbyJPWwLXxR2gmHKqergQPPV6FiU7gOwJN999JBFvO2AHmro45RpkjSRfJ1DD6EYV827NqCa5EZhbziOn+6br+mFjiVM3yyk9ubMBUNEVM8DwoEIZgtkK2YWJHK1+e3I2PEvGtTqykUQiBzFSxE6s2kaYmW+hgdg7Xt5Y8uKfFE1WItqecJNeItZ52UVMV2p3Wdf4T4H/U6T9R8MIVXSPE5SRGRxzVgQfocbdwlx00wrlrI0jfL/6aSJi8bABrlbjVcaD4dz89seeSZmM8BMuXFaBlYxVEkia2YMFsEXxJ97cG3h9cQyoX9p2sLt6yOlyzXVaP08jEFNjcbEY0HhDtOlgtHVXmi5a/vr/3j47+p5YOLezCWC8lKTPENylvtFHy9/5AH064z4jEHxQZ3f8Aq4+r+S+q9DqLLcwiqI1lhcPG3Ij9j1B9DuMSsc18McSz0MuuFvCffjPuuPUefkRuPqMb1wtxLDXxa4jZh78Z95D6+h6HkfkQLVdqlpzMttDZc8K95ax6+pdYMGDEpywwYMGADBgwYAMGDBgAxWcRZ5FRQtNKdhsqjmzdFX1/bc4m1lUkUbSSMFRASxPQDHPHGnE75hOZDdYl2iT+EeZ/EeZ+Q6Yiss3V2nS2bgHirNf2rj6EXiXiCWumMsp9EQckHkP5nriupad5HVI1LOxsqgXJPpgpadpHVI1LO5sqjmSemN54B4KSgTW9nqXHiboo/gT08z1xWhBzZqMZjKsDUklryRXcC9nKU2maqCyT8wvNY/8Aub15DpyvjQMVnEGfU9DF31TJ3ceoLqsTueQsoJ/+sReI+KYKPQjMHqJjpggBGqRjso8lBO2trAfpi5GKiskYzEYmzET37Hmy3rKpIkaSV1jjUXZmIUAeZJ2GIPD+fwVqNJTvrjVymroSLXI6235m1/hYnOqriCqzM9zGqUeZZdUCV4JX1JIgBF9QW5Hi6C1mBB3BFTwrxrBTvUz0dJJO9TpqKmKFiIqVFQlhrdAGkvrYgKoudIJ03PogNklyyFpknaKMzxghJCgLqDe4DWuBudvU486bJYI5ZZkiQSz2717btYAWPpYDbl154mxvqAI5EX39cfWAEb/VNluvV3T6Nevue9butXnpv+l7dOW2LqXhWJq+KuLMXhiMUce2hL/eUWuDYsPgR5Yv8GAKXL+FqaCSqkSMB6xtUx87ixA8gTdj5lj6WTD2WucqWhapBlhmMtPKEICbk6GGq5BJY3FrFhsbb6bio4q4gjoKZ6mUMY0Kg6Rc+JgP59dr23F8AJOccNZxmUSUtbJSQ02oGZ4NbPJpNwAGGkXIB6bi/LbE7PuFZHzLLDFD/sVJFIjEOBoBjKqoGoP0UXA2w7ZdWCaKOVQQJFDANsRcXsfUcjik4tqWmopzR1SRyxDUZFYNp07sGChjfSDsBckAcr4AW+CMsny2KvpJqZpqOHXJDIqqzTqwuYiuxd7bb9bre2nETssySohramWKGekyyRfs6eobxFzp8QS5KgWbmeRUb/dsKrtFSjpcuZ1kqvalA72NbXtpDHSSzFyTsvU33GPs9okgSvSSkanq6SJpFjZxIrgKrX1IALrrQsoJsGG/kBoGEnjjs/irA0sNoqnz5K/o4HX8Q3879Mtmz+sMuXVNTVVDIZo2IMaxRN3gV7Qlb94EsFa42YixF7jojHmUVJZMmovsonv1vJnLVfQyQSNFKhSRDYqf87jyI2OPfJM3lpJlmhbS6/Rh1Vh1B/8AkWIBxqPbHVUZjCP4qwe5otdR/wCof4T0HO+46nGP4pSjuyyTNzg7/wDl0b045Z8uT/B0lwlxJHXwCWPwsNpEJ3RvL1B5g9fjcC7xzVwvxBJQzrNHuOTpfZ16g+vkehx0VlOZR1MKTRHUji4/mD6g7EeYxaqs3lrxMrtTZ7ws84/sfDs7PQl4MGDEpygwYMGADBgxQ8bZ+KKkeUW7w+GMHq55fIbsfQY+N5LNnuuuVk1CPFmddr/FPeSexxH7OM3lI+8/RPgvX1/LjNcfTuWJLEkk3JJuSTzJ9cPHZVwv7VP38gvBAQbHkz8wvwHvH+qOuKOs5G6jGrAYbsX1f5HPst4O9mjFTMv+0SL4QR/Rqf2ZuvkNtt76BivzrO4aRNc7lVsTsrObDdm0oC1lG5NrDrbGf8WZjPWiRYJpIoZRGtBPT1AVZZWvqV9Nn2s2q5sojO2qwN2MVFZIxOJxE8RY7J8X7yGLPeI43eSC8QjjkEc0sksSmNioZWjSUFX0llJLbbGwYi2M4mhepE+UZjN/tsLd9QVbEgy6iSADzOq9gATbcAXjGPbIaWmzchqjLxNmMLd1W3lkhAKghJmKeA3KFWAGq42BUDGncL8KRUkUAIEk0CFFka7FVZmbQhbcKNWkddKi+PRALvD3CctU1HX16tBWwRlX7p7NMNtLSlbadtV0HPVuQBpxf5fwdFE8lnfuJJDL7OFjWMMbbnQgZgNOysSvmDYWZMGADH47AAkkADck9PXH7jD+0KrllzOphqZXSBI07pPaRTr3br9pOL7SspuNG5O4sdNsAbBV53TxRd9JNGsN7d5qGm97WJG3Pb47Yh5JxdSVglNNMsvcmzBeZ8Orwg7kEXF7blWHTGP8NvJUZFBJGruuX1euaMuNMkcYWVgQxN+YAUdb7YYKDKJK7OZqyGnkpEWl0kzxGORpHDoHj6owAt3guQF5HVgC84Y4/lrRI6QwiIQPKrd9fu2U2WOckAKWF2Nj4QOoN8L3DHFlRVrVxTVJ732N37h41R1ktcNDpjA7sDcEu7G6naxvMyvs3kaojkkjFMq0rwTMJRK9QzoU1sO7CG19WphdiFuu2GTKuBQtQtRUSJK0VP7PEscIhRI9xuNTEtYkcwACbDAGZcTV8k+U5Y5ZnqIqg0rm7qW1xsACWCuBJHpuTYkOfjix4H4clFQzxJIqGlkSbVTtT3LImmIqURWcSd4boGsukFicMvG/Z2rUIgoI/tPaY5ftJnYXVSmomRibBDaw6AWHLGiU+rSuu2uw1W3F7b22G1/TAGS5JwfU1GVrTNGaeWlqkmpjKhQAeFnFg7nZmltvv4eXR4qeD0fMBXFyGCBe7CrZrK6nWxBYoVf3BYXVTvYWZsR66tjhjaSVwiKLlmNgP8+WB9SbeSMZznh5aiSClgymWlnFQrTzEXgSNSSxhkJ06WvewC3tYi+GDjrtLEeqCiIZ+TTcwvonQn8XIdL9FvjrtDkq9UMF46bkTyaT83kv4evXyCJirZdnpE0+zti5ZWYheHr6fM+5JCxLMSzMbkk3JJ5kk8zibk2Sz1bFIIzIyi5tyA9Sdt+Q88XfBfBE1ewY/Z04PikI5+YQdT68h+h3PJMmhpIhFAgRRz82P8THmTjxXU5a8i5tDa0MN8ENZfRd/ocxMpBsdiOYOHzso4p9mn9nkP2E52v91+QPwbkf6p6HEvte4X7qQVcQ+zlNpAByf+L4N+4/FjN8edYSLKdWPw3Y/o/wdW4MKvZxxF7bSKXN5ovBJ5m3J/6w/UHDVi9F5rNGGuqlVY65cUGDBgx9Iwxh/a/nnfVfcKfs6cW+LmxY/IWX4hsbJnFeKeCWZuUaFredhe3z5fPHMdTO0js7m7OxZj5km5P1OK98tMjQbAw+9ZK18tF3v8eZ+U8LSMqINTuQqgdSTYD642viPh6ppcpSHL7GogZZSQbFil3aw+8WItpPMG2E7sdybvqtpmF0p1uPztcL9BqPxtjb8KI6bx929it6xUrgtX3v8eZi+YZrU11JQ5lQu800IeGqhUqJH16WkRAFteyXGlS2kq1rqcMFBwxFmVOkbUs+XUlOyNTJtFMJBr1ufeIButifESC23VjyngilpqyWsiDiSY3Kavs1axBdVA943bck21Na1zhlxYM8RqKjjgjVIwEjRQB8AOZJ3JsNyd8SFYEXG4PI4TO2DNxTZXOxRHMmmMK+qx1HxA6GVvd1ciML9X2kQZUlPRrSySNDTxtOsbXEIZV2u1ybahzsPEu+9sAapgxR1PF1HFTw1Ms6RwzqGjL7FgQDy57A7+WJ1LnFPKzJHNGzpbWocFlvy1C9xf1wBOwscXe1qySU9JBWoB/ROwjdHvs6M4KkW5rsfCLE32l1nFtLFUmlkk0zLEZiNLWCAMSxYCwsFJ39PPFlluYxVEaywyLJG3uupuDY2O/oRb5YAXuzXh2ShpCs5X2iaV55QpuoZ7bD4BR878+eGvBgwAYMGDABgwYTOOOPoqIGOO0tTb3fup6vb66RufS98fJSUVmyWiiy6ahWs2XfE3EkFDHrmbc+4g95z6Dy8zyGMJ4s4rnr3vIdManwRKfCvqfNrfePysNsVma5nLUyNLM5d25k/sByAHkMeVFSPM6xxKXdjZVUXJ/z59MU7LHLuNjgNmV4Rb89ZdeS7vU8MaZwL2atJpnrQVj5rDyZvV/4R6cz6dWDgDgGKn+2mZJqhTawIZYiOnq48zy2t5nQcSV085HN2jtrPOvDvx9PX5HxDEqKFVQqqLBQLAAcgAOQx94i/wCkYe97nvY++tfu9a67eem97fLC6e0Wh74Qq7uzOY1YRtoaQf7tXIClidhva5G+LJmxgzjLUqYJIZBdJFsfTyI9QbEeoxzRmdC8E0kMgs8bFT8uo9DzHocaRk3aRmDUVdK9FrkpGZb3t49ar3bRC7jQrFib28BFxzwm8T1wrAtWJ6ed2OiXuI3j0kKCmtZfFcgOA3IiMYgvjmszvbCxW5a6Xwl5r8fYn9l+eezVqKTaOf7NviT4D8m2+DHG/Y5TBtuNiOuOluFM19qpIZuroNX5hs394HHmiXGJL/UGGylG5c9H9vfYW2DBgxZM4IfbJmPd0IjB3mkCn8q+I/qFHzxh2NK7cKy9RBF/BGW/ttb/AKP1xm8aFiFG5JsPicUrnnNm32NUq8JF9c378Ebz2T5Z3OXoxFmmJkPwOy/3QD88OWI+X0oiijiX3Y0VB8FAH8sSMW4rJJGOxFrttlZ1bDBgwY9EIv8AGfCUOZxJFO0ipHIJBoIFyARZrqdrMfLCjxV2XyVD5hNFUJ31aqKA6FQioyMV1KSSD3aC+npjTsGAMjPZvVVNbTLWd2ctoo1SKMHdwEUG9gD4mUEknkLWwj5vkdZJVVlF7NN3tZXLIZdJ7vulMtjqtbT9oGvf7tuYtjpTBgDnjiGovU59Ux7rBAlIo8g7RxG3lYRv9Ti4yHjJ8pyWkVGhqqmof7CJWHgRt7MEAYsHupB31MRc2xskuWQssitFGRKLSDQPGN9m235nn54XaXs4y+OoiqFhOuAARAuxVNO4IBPMEk733354AYMmmleniedBHM0amRByViASvM8jtz6Ym4MGADH4zWFzsBiNmeYxU8bSzOEjXmT+w6knoBucYjxxx/LWkxRXipvL7z+r26fhG3nfpHOxRL2C2fbipfDoubGPjrtM96Chbfk04/aP/v8Ap0OMpdiSSSSSbknck+Zx84cOCOA5a4iR7xUwO723f0S/+LkPW1sVG5TZr66sPs+nPgub5v30Kbhrh2eul7uFdh7zn3UHmT+w5nDnm0M+SVVDHRxCRZyY5ZJCiiaR9kj1WLxhSNVlsDcXJ3xq+U5XFTRLFCgRF6Dr6k8yT5nFTxxwv/pCBIxKYJYpVmilC6tLLffTcX2J687HpbFqupR1fEy+0NqWYl7sdIdOvf6GYlswparOIqKZIFgY1rKYxI0mtAxjXULaeYuBe4UdTifSVj5hmtA0s8yQVFIlSkSSEJ38ZN1A8hYk+e18PeV8HrHP7TLNJPUNTezysQqrIL3LlVGzdOdgPriflXDNJTLCsUCL7OGEJI1MgcktpZrsNRJvv1OJTlGG5dlxSoKVKzLWQVhlAp6IvPP4rh+/LBe7NzsbDa++GPPuE80qaiQd2fsqoS00hqAkCRqbqqxICe8N93K357+ezYMAJEXBdRHW1M8FaYaer8UkSxgvr7tlDK7XtZjruBvYA7YgZ9wCkdHXSGSSoqpQsjSyabnuhsqqigDw3HK++NGx8uoIIO4Oxx8ks1kSU2OuyM1yaZypjY+xHMdVPNATvG4YfBxy+qk/1sZLmdJ3M0sR/wB27J/ZJH8sOfY1WaK8pfaWJhb1BDD9A31xSqeU0bXatatwcmu/5fg3HBgwYvGGMD7WajVmUo/gVF/uhv8AqxTcIU/eV1KvnMhPwDAn9BiZ2jNfMqn84/RVx99mq3zOm/Mx+iOcUHrPxN5D4MAmuUPsb5mOZQ06F5pUiQfedgo/U4g5VxRSVKPJBURyrELvpNyosTcjmBsem9j5YxnI+HV4gzavmqJJPZ4H0oqmxIuwRQSCAtkJIHVvW+NJ4T7M6TLqmSeBpfGhTu3YFQCQT90E8hzJ6/K+YMl8IdoFFmTvHTu3eINRR10kre2ocwRcj13GIfHHGhppVpqcXmCd/O5F1ggQ3dyLbsQCFXzI8xfPMxpIeHs9imVgKOpVtS2N4lY2I9VVwGFt7Ai2wJk8GUstfTZ7WlWHtiusDPzsqyeDy0gGNLj+EjpgC6yXtiNU7rT5fUzkP4RGBtH90yG5AY2PkOQueeHDIuMUmFQJ4pKR6VQ8qzW2RgSHBBIK+FuXljN+y/tGy+gyuOKZyJlZyUSNizXYkG9tNyCBuemL/IMxhzGkzOvkKsJYTG0AJBijiWQqrnY621MxI25WOxwBfwdqGVMuoVkYH4ldT9CoOLP/AM30bU81RFMk6U8ZkcRMrMAoJ5X2JsbXtjIeE8n4baCnFRKpqWiUyh5ZUUOVBZbgqosTbn0w58e5XRUeUVVRSQQJrgEYkhVRqSVkX3l94G4N7m9sARcp7aYJJYllpZoIZm0xzPYqd7XOwFgdiQTbGpY5f40r4aunyqhoWaeaGMo4VWALuI9l1WB8Qa5t5b46diWygE3sAL4AWe0TjOPK6bvWBaV7rCtrgvYkFtxZRtfr5YUf9dS6Vb/R9ToZbqxKqG89N+Yv1BOKb/xEZtE4p4kcPJDIS6gXUXAsGPnt7vqb9MZzm3Eves0jOZJG6kGw/TZR0AG3IYjlN/2rMv4XCVzbd891JZ9rz6DBxDxXNmLCWRrJzSMe6g/mfMnf5WGKgnFTmihadQDfcbjrzP0642SDs+joMmqZZ/tKr2STduUZKHwrfqL21fS3Wuq3PVM0M9pQwaVThwinp1fL8iFm9PJljUklRTrL312EDFgbKVtq09WvsN+W46Y6XpT4E8Ojwjw8tO3u7eXLGM8VU8lRmWR08+kzxktIVjdEKgo4C673OhLNYncnle2NqJtizCCitDM4vGW4me9Y/DkjOcg7SJKnOZsvFODDGXXvFJupjuCz320lhpFgLEjc3xfcW8f0eWyRxVLOGkGoaULBVvbU3pe/K52wndkdOsuZ5vVqpVTLoUMpVhqZma4YAjktwcX/AGu8Gx5hRs9wk9OrOj26AXZGtvpIHTcEA+YPsqjXWZzDFTNVM49nWPvNY3BW1wV87i1vO4wkp2hyRZdJmVRDeOSUCnhR11CMgAGQ9CSGbra4GM0l4pOY5bluVxB2n71Y5VUGxjj2Qn00kMT07ok22w4dqHANBS0WumplSV54xfUze81iBqY2BvawGANao6pZUV0IIYA7G/MXx50mZwy6+7lR+7kMb6WB0uLXQ/iF+WKbNYKfK6KqnpqeKIpEzkRoE1FQdOrSOhPPpc4zfsC0vDVRVKA6XjqVMm43DfaC/UFL6uhseYwA7cE9okeZ1VTBFEyxwC6ylgQ/iI5AbX5jc3F+WLeo41oEmWBquHvnfQEDhiG5aW03Cm+3itvtjEuHa16LKKuSiDB62uFNTvybTpJBB87XUHoST0w/ZJ2Y5VRLTJV6JKt2GlnlZdcg30omoAqD0IN9r3vgBF7SKfRmVSB1YN/aVWP6nHz2dz6Mypj5uV/tKy/zxY9rqWzJ/WND+lv5YoeE2tXUpH/Pj/xrig9J+JvKv/pgFnzh9jpfBgwYvmDOdu0UWzKp/OP8K4++zRrZnTfmb9Y3xI7VoNOZzH+MIw/sKP3U4quDKju6+lb/ANZR/aOn+eKD0n4/c3kPjwCS5w+w2cH1IyLM6umrT3dPVtrgnb3DpLGxPIGzgHyKjoQcXHGfagO8ipMqaOoqp2C94PGkdyAOWzHmedgBc40HOMogq4jFURLLGfusL/MdQfUb4p+HOAaCgkMtNThJCLai7uQD0XWxt8Rvi+YMWf8AxAUAkyrWbaoZUYH43Qj4HVe34R5YupAMsyKzLvBSWYA2u5Sx39XJ+vXFhx7w62YUb06sEZmRgzAkDS6k3A9ARiZxVw/FX0slNMWCSW3U2IIIIIvccx1wBh/ZfxBLBlVY1HTwPV07K92Gp3jY+IlVs1kAFvFbc+W7lw5VRZnOs0DDvKrLXSu0AqokuiJrW58YPegXJJVdjbFxS9mWWUsaquuKQHwzido5b2tcMpA+QFvTDFwrkNPSQ2pyXEh1tKza3kJ5Fm62Gw9B8cAKvZbT5dNRxBaemFXCgjqFMSd4HXwsX21eIgm/qfI49+2FA1DDTAACpqoYABtsWvbbl7uJuc9mWW1MrTSQWlZizOkjoSSbkmzWvfrbEbifhqlgpIA1RJDHSVKVCM7GUllJ+zGskm4JsByO9juCbyPsYuTyS1M7qcgk4dzKnrQoail8EujURFq2ZbtdrA+NSdyF0ncXLDx12mF9UFExC8mnHM+kfkPxc/K3MrfHfG8mY3iAMdL/AMu+7eRcj6gDYbcyL4S6OJkGkkED3T1t5H4Yq2W5rKJptn7Idc1O+Oef0fb7y+hB4jl8CjqzX+n/AN4lUbkmAkLFTSMqPKVJRCeYJG2w3tz2OHfhLswbMWSao1R0w5EbNJ6LfkPxfS/TTp+zGhK6IxNTxkAOkM8iLIBb31uQdhYnmfPHuuCcVmVsfjZ04qx1vjktOWXh35ozGuyOKmoYZFAelTN1PfEA6oF8Ookf7vXrAtsQQeuNB43z2CuSHL6WaOeSrlQP3Th9EKsHkdipIA0rpsbX1YdjlsPc9x3SGDTo7sqCmkbadNrW9MRso4epaUk09PFCW2YxoqkjyJAvb0xPlkcOUnJ5sUuIamFc+ojLIkYhpZXBdlUXdhGALkbm5xY13HtAlRABXxMJCY+7j0yAsxUKzMtygWxHMA679MV3H/ZdFmk6ztPJE6xhLBQwsCx5GxvdvPH5knY7ltOY2KSTSRkNqeQ7sDcEqtltfpb43wPJG7Oc3padcweapgiaXMJ3tJKikLq0i4LeYOGXhri2lqp56eGqFRIhL7LYBDYWVgLOFJA1b+8MJH+oelM2t6qdkLEstlDNff3gPP8AD9MOvDHA1DlrPLTx6HZdLOzs3huDbxGwFwD8hgBD7MuHhHn2aOANEBYLYWA759QA+CqRtho7X8wgjo1SSWNHM8LqrMAxVZU1Mq+8QBe9hi64ayL2eorZw6slXIsiW6WQA3PLdr2t0wo8adkK5jXNVNVOiOoDR6NRBVbDSdQsuwNrHe/nsB89rHH1IMskSnnSaSpBjXu2DhQbay5Hu+E2AO5LDbYkJPG0T5dR0TR6iazLfZXtcAHVHIT6kh3W3lfGwzcB0BgaBKeKJWKFikaFjoYMAS6te9rG99icWec5BT1caRTxK8cbK6Ly0leVrdLbW5EEjACTxLwpJBlmXx00PetQTwzvEvOTQG7zT5szMW+Z+GEftN4jlq6vLZkpqmnWGUBTURd39oXQ2G5vbSL46Bwq9pHDDZhR93EVWojdZIWYkBWU9bA/dLDkd7eWAMx7XmvmL+kaD9L/AM8L/CgvW0v/AORH/jXFl2lz68yqD5FV/sooP6g48ez6HXmNKPKTV/ZBb+WKD1n4m8p+DALPlD7HRmDBgxfMGYz23Ummqhl6PFp+aMf5OPpjPIZSjKy+8pBHxBuMbR20Zfro0lA3hkFz+F/Cf72nGJ4o2rKbNxsexWYSK6Zr34HU9HUCSNJF3V1DA+hFx++PbCf2Z5mZstj02aSG8dibDw+6CQCR4Su9jiq7PuPmq5a6Ct0RT07Me7FggjTwtu25KsDqJsLMtgN8XIvNJmMvqdVsoPk2hzlz2AOYlkEkyi5ij8bgeZC+6Ol2sL4ymq7YDUySLFImXwxWvJPH3sznUBpWIEKOurxGw3uOlXxNma5ZmtJmNAgNJXRKTHEthJuAyhRyaxRrbHXz63u5+Cap82/0hlyrTpIupmqYytncEOVj9+/3vGF8RPPHoiKrtC4DrZq6Wu9opJIktIqzSbKqgN3ZRlKafS9mBueZxZ9iPF9ZWSvC0EKUcaE3hi7tUcsCFFjp8V2JFvX4vGT8ERiMiuKV8rSGQvLAgCkoiEItiFXTGuw8sUnFvHMGXoaahSPvF2sigRxeey7FvwjYdeVj5lJRWbJ8PhrL57lazYy8XcXQUCXc65WHgiB3Pqf4V9fpfGE8R8Qz10veTNe3uoNlQeSj+fM4r6yqeV2kkYu7G7MxuTj2ynLJamVYoULu3QdB5k8gB5nFOdjmbHBbOqwcd+Wsub9CKiEkAAkk2AG5J8hjWOBezMC09coJ5rAdwPWTzP4eXn5Bi4I4DioQJHtLU23e2yeiX+mrmfS9sOOJq6ecjkbR2y5510aLrz8PeZ+AW2HLH7gxQZnxpQ086081TGk7EDRubE8tRAIW9wfERzGLBni/wYg12c08Loks0SSSGyIzqGYnkFBNySbDbzGM/wCGcxzKrpXzL2xFikWbuaPuUsCNaRDvLhr6wvQ35ddgGvj+umioKl6SQJURR94DZWICkM3hYEbqCNx1wox5m1RWujPKabNMtWWJVkK6XVbMkf8ACSpJNuvO+EnJa2hpjllWsveyy96mYKSXlPeAhpHG5Co3pdhYi+92vhrhisEWXHuyJstrZYiZPBrp2NmkW/MWNl87bXwBHqOLKyoTKoqGQU8FdGYtTjvZImicB21t7x0iwuBfc7EgiubPBUTUtNm8hNPTTTxVBa6JJLHvE0umwsV5X2JDc98PlB2dIgVTM2mGuNXBoUL3annAb3uh3vyvi0zrhwgVE1FFT+11Jj7w1Ado2CbAlQdmCk2sNzzwAt9h1ej09XFHfu4qtzECCLRSWZNjuL7n540nCxwZww9I1RNPKJqqqZWkZU0IAi6URB5KCRf4eWGfABgwYMAGPwnH7ig48zP2egne9mKaF/M/hFvhe/yx8byWZ7qrdk1BcW8jn3OKzvp5pf8AmSM/9pif54bex2k15hqt/RRM1/U2X9mOEbGv9h+X2innP33CD4KLm3zYfTFKtZzRt9pzVODkl0y+enkadgwYMXjClfn+XCpppoT/ALxCoPkbbH5Gx+WOZZYypKsLMpsQehHMY6qxg/axkns9aZFFo6gax+b74+tm/r4r3x5mi2BiN2cqXz1XeuP08iw7F847upenY+GZbr+db7fNb/2RhgzXskgqswmq5pXWOW32MZ06vCA2pudmsbqPPnvYZDQ1bQyJKhs8bBlPqDf6Y6XyLNEqoI54/dkW9vI9VPqDcfLCiWm6eNvYXctVy4S496/HkeWVcO01MI1hhVBECI+ZKBratJYkjUQCbczub4sJ5lRSzsFVRcsxsAB1JPIYh55nUNJEZZ3CqOQ6sf4VHU4wzjTjaavYrvHTg+GMHn+Jz1PpyH6mSdij3lDA7OsxUtNI9fQYOOu0ppdUFGSsXJpdwzeidVX15n065rgw+8C9nb1emaovHT8wOTSD08lP8XXpzuKnxTZrVHDbPp6L6tlFwlwlPXvaMaY1PjlYeFfQebeg+dsbVltDRZTCoLpCHYKZJGAMjkGwJNvI2A2G+Lyio0hRY4kCIosFUWA/z54U+1/KDVZVUKq6njAlUWufAQTb10ah88Wq6lHvMrj9p2Yp5cI9PUJe02hNLNUwSGfumVO7VWDs7myKAwBs1jvb7p6i2FDijtGzAQTlIFpKijmiE8bOkoKTI2k3sALNp5HqLm1xgz3gmaqlpZaJe6hqKSM3KhRDLCA8Lup33X7LYG1ybHli2PZ7V1k0s2Y1EK9/F3MsNLG2llXxI+qQ37xX0sDpPu25HEpzBSnpa+OSsklrZ5a7K+7ljXVpjkhPic6Rz2JB+AHwjR00jVks0lLV1dLUS+10yQRXSZpN0WeS91WL3dB5G5sB72xz5PSUz+2zGzRU3cvLI2xjBv4xyJJ623vbyxN4drqaenjejKGnItHoXSoCkiwWwtYi1rDAFbw3w8gC1VTSwJmEgDTMi6rNa1lLFiLCwOk2vfnisi7L6NZg+uoMKyd6tKZT3Cve+oIB572vbe3LbDvgwBDpcqgikeSOGJJJPfdUVWb8xAufniZj4mmVFLOwVQLlmNgB5knbEKlzymlieaOeJ4Y765FkVlXSATdgbCwIPwOALDBhPqu0KBaValY5mE0oipkZNBnZraWTUdkN/ea3unblf9rOOFiqoaWSNVkMBnqj3l1p1Vbm5C+I3FuS7WPXADfgxnMfbBSOKYxxTMJ5RG9wB3ILaVaSxI8RuQL7hWPSxidp/E1UamOgy95BMYjI3cIHctq0ojE+GNLgszE3tblfcDUceNRVxxqzO6oqC7szABR5sTsB6nGU8bVdSJ8tYTR1Eyy913Ee8a1Ii3eUg3OmRg1iF0oDsCScePB0gizLMsvljkrmmliMjyBSCukl3luNIVSRpXrqUDlfAF7wr2lRVNdUwF9a96sdMsUTvdRcNKzKpGkmxuSAAL8rnFV225xdoaVT7v2j/E3Cj6aj8xiNwFxdHTe3RJCe8/0hLJIgXSsMA0gsxA0iwQoqDctYdcIed5m1VUSzv70jE28h0X5AAfLEF8slkdzYWG/Uu/VfCPm/fkQcdJcF5V7LRQREWYLd/wAzeJh8ibfLGK9nOSe110YIvHF9o/wU7D5tYW8r46Fx5w8eMiz/AFBiM3Gld7+wYMGDFkzQYWe0Lh722jdVF5Y/HH6kc1/rC4+Nj0wzYMfGs1kySq2VU1OPFHKZGHLgXjo5fHLGyGRG8UYvaz8t/wAJHP8AKNtzib2s8L+zz+0xj7Gc+K33X5n5Nz+Or0xn+KOsJG7i6cdh02s4vzLLPs8mrJTLO+o9ANlUeSjoP1PW+IEMTOwVQWZjYKBcknoANycS8mymWqlWGFdTt9AOrMegH+d8bBScMQZPQ1FS1pahIXYuRtfSbIg6Ana/M3+Q+wg5sixmOpwUFFLXkl70RA4C7N1TTUVel35rFsVX1fox9OQ9emnY594GoszoIKNqaTXJWu0iUbAaO7CG80jHdeaGwtsRvc2D6vaWKajhmr47VEzvGtPANR1RuY3IJcjTqFxv1AGq1zcjBRWSMbicVZiJ79j9EaLgwvcP8Z0lXFJKr913JtMk9o2iPk4JsL+d7bEXuDi5oK6KdBJDIksZ5MjBgfmDbHorkjBgwYAUe1CPvKNITuJ6qnjPzmQ7/TFlw3ndFMZYKN4z7M1nWNbKpYk+Gw0kX1br1Bwv9s1NLLQxpThjM1TEI9PMNc2O3K3O/TFL/wCR6ujzIf6MCQUs1KsUkpse7KkAuFv4pCFBBIsS7E9cAQOPe0WpjmPcTJBTR1fszEKryuUCtM41gqAmpVtY7sL87YvO1jPKqPuVoamJGE0SSILl9UhPdhyAdMZCknkTy+MfIOzFnjrlr21GokkERUjwK0mvvRYWDs6qxHkig9Ri/wAs7PII6angkkklaGdah5L2MsiAhdd7nQBYBQdgi787gKHaEppTR008stZ3rSzSLK39NKEVIYVVRZUMrA6ALDc7nEHgKsaOmnySpi1PHK4nJJRI6YgF5tZHncre19aHYXxrWYcPQT1MFTImqam1d2b7DVa5I6kW2vyvfyxNehjJcmNCZF0OSoJdReyttuviOx23PngDF8vy0PlVVDUd7V0Ym0ZWQjGZ2AcApb7gtsSNNg/SwxN/8r1LVeU0tX3koWlcVThQUZVcOsLNfcAqit1O38RxsSqALDYDkMfuAM5yzs2Jpq9Kh0WetqTMJIwTos+qPna9iWNvxWwf6pou/in9qqEcRlZ2ibu3ndmLM7OCSA1yCo6aQCLY0bBgCloOFKSHuO6hVfZg3cgX8JcAM258TEC2prnnvucWkVKis7qih5La2AALWFhqPM2Gwvj2wr8fcVrQQXWxnk2iX93PoP1Nh52+NpLNklNU7ZqEFqxG7Ws7jVmo6dUXWwkqWRQNbbaQxHMiwJJ/D5HGZ4+5pS7FmJZmJLE8yTuSfnhv7M+FvbKjXIt6eEgvcbMeifzPoLdRii25yNzVCvAYbXguPa/fA0jss4e9lpA7i009na/ML91fob/Fj5Yc8GDF2Md1ZGIvuldY7JcWGDBgx6IQwYMGAIma5dHUxPDKupHFiP2I9QdwfMY504o4fkoZ2hk3HNH6OvRh/MdDjpbFHxdw1HXwGN/C43je26N/MHkR1+IBEVte8s1xOrsvaDws8pfsfHs7fU54yzMJKeVJYmKyIbg/yPmCNiMbxw5n1Nm9K0ciKWK2mhb9x1Kk8j0xhedZTLSzNDMul1+hHRlPUHz/AJ4+MszGSnkWWFyki8iP2PmD5HFaE3Bmkx+BrxtalF68n75HSkWURLMsyrZ1i7lbE2VL30qvIXIG4H3V8sIXGXAaN7Gxhashp1eOaIHTIwfxd8hDL4g+5W+4Y4uuCOPIq5RHJpiqeqX2f1jv9dPMetr4ccXYyUlmjF3UWUzcLFkzHM+4Zyqipo75fIXrJAqxTVJi06NR1O5kKoLb8ze4Hnaq4NzBaKizyeA91EmhYFSXvgkhVlBV7aWuzpuL7AXJsCduzHLoahNE8UcqXvpkQOLjkbMCL4XM24FgeJYadI4Imqo55kVPDIEtdAoIC6tK8hbYm1zj6RFT2c59mBFNT5hCA0sDyJKW+0YIyC0iW2OmRd73233vjQ8VAyxzXe0sy6FgMUai+oamRnYm9t9Ci1vu898S84qRFTzSMbLHGzE3tYKpJN+nLngCZgxh3A/aFUQUlPEyPMWikELSElp5zMqpFHdr92muzMb+6wHu7utP2iKlX7HKoZolHtdRHtDC7EAL4rkjUwTUSLHc8jYB8wYjS5hEsiwtLGsrglIy4DMBzKre5AseXliQWFwL7nlgD9wYzXh/Oa2pz6sSOXVl1OAjqQCocIBoU8w3eaiT5KQfu40rABgwYMAGDBhY4y41hoFsftJyPDED+rn7o/U9PT42ks2SVUztmoQWbZM4s4lioITJIbsdo4wd3P8AIDqenxsDz5neby1czTTNqdvoo6Ko6Af5uSTgzrN5auVppm1O30UdFUdAPL58yTjxy6gknkWKJS8jmwA/c+QHMk8hinZY5s2mz9nwwcN6T+Lm+h75FlElXOkMQuzHc9FHVm9B/wDHM46L4eyaOjgSCIeFeZ6sTzY+pP02HTFbwRwmmXw22aZ95H8/wr+Efrz9AyYnqr3dXxM9tXaP/JnuQ/Yvq+voGDBgxMcgMGDBgAwYMGADBgwYAouLeFoa+LRJ4XX+jkA3U/zU9V/Y2IwXiPh+ail7uZbX91h7rjzU/wAuYx0viFm+VRVUZinQOh6HofMHmD6jEVlSlquJ1dnbUnhXuy1h06d3ocwoxBBBIINwRsQfMY0nhHtSeO0daDInISj3x+YfeHrz+JxXcYdm89LeSDVPB6C7r+YAbj8Q+YGEXFXOUGaiUcNj6uq+q9DqLLMyiqEEkMiyIeqn9D1B9DviXjl7LMzmp31wyNG3mptf0I5EehxoeRdrki2WriEg/jj8LfNT4SfgVxYjenxM/ithXQ1qe8vk/fvI17EbM6FKiGSGQXjlQo4BIuGFiLjfkcU2Ucb0NRbROqsfuyeA/DxWB+ROGFTfcbjEyafA41lU63lOLT7RbTgyAVVLOoASjhMUMVtlJt4733IW436m974V6zgWuilr0o5KU0uZEmXv1bXEXvrKaRZtmawY87eRJ03Bj6RmQpkH+kM8KlpVgyynSEyIxR5HIJtrUhhcM17H7v4sRJcyqnnmroY4fY8mM0UYqJJXkdrASeIsTqI2UtyDgb8xtAH64Q+JuzuKVzJCZlE9RE9TCsloZAJFZ3dDsWIHTr053AVcl4imymGlp0pmq62vU1UiAFG1PqZrnxXOkKNOkW0MSTqAGp8M5o9VTRzyQSU7uDqikBDKQSOoBsbXBsLgg2GE7jbJKyZpFWATN3iyUVSsqRmlIVAVcMNWm6ljp16r8gQMM2ZcYUdMLS1KFxzVPG1/gt7fO2PjaXE911zseUE2+zUv8eFdWxwoXldY0HNmIA/X9sZbnna6TdaSG345efyVTb5lvljOs2zieqfXPK0jdLnYflA2HyAxDK9LgdnC7Cus1t+FfN+/eRovF3aqTeOhFhyMzDf+op5fFvp1xl00rOxZ2LMxuWY3JPmSdzj4w48H9n9RW2d7w0531sN2H4B1/MdvjyxXblNmhhVhsBXnwXXm/fRC9kmTTVcoigQsx5+Sj+Jj0H+Rc43ngzhCLL49vHMw8chHP8K+S/v16WsshyOCjiEcCaV6nmzHzY9T+3S2LLFmurd1fEzO0dqzxPwQ0h9X3+gYMGDExyAwYMGADBgwYAMGDBgAwYMGADBgwYAMKXFHZ/S1l3t3Mx/3iAbn8a8j8dj64bcGPjinoyWm6ymW9W8mc/8AEHZ7WUtyE76MffiufqvvD6EeuFMjHVmKfOeF6Sq/poEZj98DS39pbN+uK8qP4s7+G/qCS0ujn2r0/wBHNWJdDmc0P9FLJH+R2X9jjVsz7IIW3gneP0cBx8ARpP74WK3sqrkvo7qUdNL2P98AfriJ1TXI60NqYO5ZOS8dPPQrabtBzFOVSxH4lRv1K3/XE+PtSrxzaI/GP/2IxU1HBGYJzpZD+Wzf4ScQm4dqxzpaj/8Ai/8A24+ZzXU9fo4GzXKD+Qxv2p155GIfCP8A9ycQajtDzF/+IKjyVEH6hb/ripXh2rPKlqD/APpf/txNp+Cq9+VLL/WAX/ERhnN9R+hgYa5Q+hWV2bzz/wBNNLIPJ3Zh9CbYhYd6Lssr394RRfnkv/gDYZ8s7H4xvPUM34Y1C/q1/wBhj6q5vkeZ7TwdKyUl4a+WhkOGbh/gSsq7FYjHGf8AeS3UfIW1N8hb1xteTcI0dLYxQKGH328bfItcj5WxeYljR/JnKxH9QN6Ux8X6CXwx2b0tLZ5B38o+848IP4V5fM3Pww6YMGJ4xUeBwLr7Lpb1ks2GDBgx6IQwYMGADBgwYAMGDBgAwYMGADBgwYAMGDBgAwYMGADBgwYAMGDBgAwYMGADBgwYAMGDBgAwYMGADBgwYAMGDBgAwYMGADBgwYAMGDBgD//Z" id="225" name="Google Shape;225;g25b96e8e29b_0_453"/>
          <p:cNvSpPr/>
          <p:nvPr/>
        </p:nvSpPr>
        <p:spPr>
          <a:xfrm>
            <a:off x="407988" y="-1766888"/>
            <a:ext cx="4010100" cy="4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QSEhUUExQWFRMVGCEbGBgYFx4bIBwgIB4cISEaHCIcHSggIyAlIBwfIjEiJSkrLi4uGiAzODMsNygtLisBCgoKDg0OGxAQGjQmHyY0LDQ3NDQsLCwsOC0sNCwsLDA1LCwsLDQ1NDIsLDQ3LDIsNCwsMCwsLCwsLDQ0LCwxNP/AABEIAOEA4QMBIgACEQEDEQH/xAAcAAACAwEBAQEAAAAAAAAAAAAABgQFBwgDAgH/xABIEAACAQIEAwUFBgIGCAYDAAABAgMEEQAFEiEGMUEHEyJRYRQycYGRI0JicqGxUsEzgpKisvAVFyRDRFPC0ggWY9Hh8XSDk//EABoBAQADAQEBAAAAAAAAAAAAAAADBAYFAgH/xAA1EQACAgADBQYFAwQDAQAAAAAAAQIDBBEhBRIxQVFhcYGx0fAikaHB4RMyUgZCkvEUJDMj/9oADAMBAAIRAxEAPwDccGDBgAwYMGADBgwYAMGDFDxJxdS0Q+2kvJa4jTxOfl0Hq1hj42lqz3XXOyW7BZsvsRMxzOGBdU0qRjzdgL/C/P5YxviDtTqprrABTx+Y8Tn4kiw+QuPPCNU1DyMWkZnY82Ylifmd8QSvXI7uH2BZLW2WXZxfp5m25n2q0UdxH3kx/CukfV7H6A4WK3tgnP8ARU8afnZn/bTjNMfSKSbAEk9BviJ3TfM69WxsJXxjn3v/AEhwqe07MG5SIn5Y1/6gcQn4+zE86p/kqD9lxApuGayT3KWc+vdsB9SLYnpwFmJ/4V/myD92x5zm+v1Jf08BXo1Bf4gnHuYD/in+aof3XEym7TMxXnKr/mjX/pAxEbgHMR/wrf2kP7NiDU8LVsfvUs49RGxH1AIwzmuv1G5gJ6JQf+I40Xa/UD+lgif8hZP31YZcs7WKOTaVZIT5lda/VfF/dxiksZU2YFSOhFj+uPjH1WzXMis2PhLFpHLuftHT+WZxBUC8EySDrpYEj4jmPnidjlWGVkYMrFWHIqbEfAjfDrw/2nVcFllIqIx0fZvk4/6gcTRvXM5OI2BZHWmWfY9H6eRuuDC3wzxtS1tljfRL/wAp9m/q9G+Rv5gYZMTpp6o4VtU6pbs1kwwYMGPpGGDBgwAYMGDABgwYMAGDBgwAYMGDABjxrKpIkaSRgiKLlmNgMQuIc9hooTLM1hyVR7zH+FR1P7dcYLxdxbPmD3kOmJT4Igdl9T5tbr9LYissUe86WA2bZinnwj19Br4w7UXkvFRXjTkZSPE35R90ep3+GM2kcsSzElibkk3JPmTj5w9cIdm09VaSe8EB5XHjYfhB5D1PpYHFXOU2auMcNgKui+r9RJghZ2CorOzclUEk/ADc4eci7K6qazTFadD0Pif+yDYfMg+mNbyHh2no10wRhSebc2b8zHc/Dli1xPGj+Rw8Vt+ctKVkur4/Lh5mX12QZNlRiFYzu8urQXV3B06dXhjW1hqHvA4dOHcwoHhMlG0HcpfUYgqhdrnUABp233wn8dOz57lMaWLok7qGNhfQxFyAbAmPnii4LVTl2dzEkZhIs/tMIGkRMFl0qigk2uzb35gjpczKKXBHEtxNtv8A6Sb8TX6TMYZYu+jljeGxPeK4K2F7nUDbaxv5WOPannV1DIyup5MpBB+BG2Mt4fqo4uE2YMAPZZlvf77tILfHU1vpivkqpKfh+goacf7VmC6I1vvplJd39Bpe1+mu/THohNmwYxTMe0uolytIaYOcxET+0kbGBYRaSVr8mYDbyJPWwLXxR2gmHKqergQPPV6FiU7gOwJN999JBFvO2AHmro45RpkjSRfJ1DD6EYV827NqCa5EZhbziOn+6br+mFjiVM3yyk9ubMBUNEVM8DwoEIZgtkK2YWJHK1+e3I2PEvGtTqykUQiBzFSxE6s2kaYmW+hgdg7Xt5Y8uKfFE1WItqecJNeItZ52UVMV2p3Wdf4T4H/U6T9R8MIVXSPE5SRGRxzVgQfocbdwlx00wrlrI0jfL/6aSJi8bABrlbjVcaD4dz89seeSZmM8BMuXFaBlYxVEkia2YMFsEXxJ97cG3h9cQyoX9p2sLt6yOlyzXVaP08jEFNjcbEY0HhDtOlgtHVXmi5a/vr/3j47+p5YOLezCWC8lKTPENylvtFHy9/5AH064z4jEHxQZ3f8Aq4+r+S+q9DqLLcwiqI1lhcPG3Ij9j1B9DuMSsc18McSz0MuuFvCffjPuuPUefkRuPqMb1wtxLDXxa4jZh78Z95D6+h6HkfkQLVdqlpzMttDZc8K95ax6+pdYMGDEpywwYMGADBgwYAMGDBgAxWcRZ5FRQtNKdhsqjmzdFX1/bc4m1lUkUbSSMFRASxPQDHPHGnE75hOZDdYl2iT+EeZ/EeZ+Q6Yiss3V2nS2bgHirNf2rj6EXiXiCWumMsp9EQckHkP5nriupad5HVI1LOxsqgXJPpgpadpHVI1LO5sqjmSemN54B4KSgTW9nqXHiboo/gT08z1xWhBzZqMZjKsDUklryRXcC9nKU2maqCyT8wvNY/8Aub15DpyvjQMVnEGfU9DF31TJ3ceoLqsTueQsoJ/+sReI+KYKPQjMHqJjpggBGqRjso8lBO2trAfpi5GKiskYzEYmzET37Hmy3rKpIkaSV1jjUXZmIUAeZJ2GIPD+fwVqNJTvrjVymroSLXI6235m1/hYnOqriCqzM9zGqUeZZdUCV4JX1JIgBF9QW5Hi6C1mBB3BFTwrxrBTvUz0dJJO9TpqKmKFiIqVFQlhrdAGkvrYgKoudIJ03PogNklyyFpknaKMzxghJCgLqDe4DWuBudvU486bJYI5ZZkiQSz2717btYAWPpYDbl154mxvqAI5EX39cfWAEb/VNluvV3T6Nevue9butXnpv+l7dOW2LqXhWJq+KuLMXhiMUce2hL/eUWuDYsPgR5Yv8GAKXL+FqaCSqkSMB6xtUx87ixA8gTdj5lj6WTD2WucqWhapBlhmMtPKEICbk6GGq5BJY3FrFhsbb6bio4q4gjoKZ6mUMY0Kg6Rc+JgP59dr23F8AJOccNZxmUSUtbJSQ02oGZ4NbPJpNwAGGkXIB6bi/LbE7PuFZHzLLDFD/sVJFIjEOBoBjKqoGoP0UXA2w7ZdWCaKOVQQJFDANsRcXsfUcjik4tqWmopzR1SRyxDUZFYNp07sGChjfSDsBckAcr4AW+CMsny2KvpJqZpqOHXJDIqqzTqwuYiuxd7bb9bre2nETssySohramWKGekyyRfs6eobxFzp8QS5KgWbmeRUb/dsKrtFSjpcuZ1kqvalA72NbXtpDHSSzFyTsvU33GPs9okgSvSSkanq6SJpFjZxIrgKrX1IALrrQsoJsGG/kBoGEnjjs/irA0sNoqnz5K/o4HX8Q3879Mtmz+sMuXVNTVVDIZo2IMaxRN3gV7Qlb94EsFa42YixF7jojHmUVJZMmovsonv1vJnLVfQyQSNFKhSRDYqf87jyI2OPfJM3lpJlmhbS6/Rh1Vh1B/8AkWIBxqPbHVUZjCP4qwe5otdR/wCof4T0HO+46nGP4pSjuyyTNzg7/wDl0b045Z8uT/B0lwlxJHXwCWPwsNpEJ3RvL1B5g9fjcC7xzVwvxBJQzrNHuOTpfZ16g+vkehx0VlOZR1MKTRHUji4/mD6g7EeYxaqs3lrxMrtTZ7ws84/sfDs7PQl4MGDEpygwYMGADBgxQ8bZ+KKkeUW7w+GMHq55fIbsfQY+N5LNnuuuVk1CPFmddr/FPeSexxH7OM3lI+8/RPgvX1/LjNcfTuWJLEkk3JJuSTzJ9cPHZVwv7VP38gvBAQbHkz8wvwHvH+qOuKOs5G6jGrAYbsX1f5HPst4O9mjFTMv+0SL4QR/Rqf2ZuvkNtt76BivzrO4aRNc7lVsTsrObDdm0oC1lG5NrDrbGf8WZjPWiRYJpIoZRGtBPT1AVZZWvqV9Nn2s2q5sojO2qwN2MVFZIxOJxE8RY7J8X7yGLPeI43eSC8QjjkEc0sksSmNioZWjSUFX0llJLbbGwYi2M4mhepE+UZjN/tsLd9QVbEgy6iSADzOq9gATbcAXjGPbIaWmzchqjLxNmMLd1W3lkhAKghJmKeA3KFWAGq42BUDGncL8KRUkUAIEk0CFFka7FVZmbQhbcKNWkddKi+PRALvD3CctU1HX16tBWwRlX7p7NMNtLSlbadtV0HPVuQBpxf5fwdFE8lnfuJJDL7OFjWMMbbnQgZgNOysSvmDYWZMGADH47AAkkADck9PXH7jD+0KrllzOphqZXSBI07pPaRTr3br9pOL7SspuNG5O4sdNsAbBV53TxRd9JNGsN7d5qGm97WJG3Pb47Yh5JxdSVglNNMsvcmzBeZ8Orwg7kEXF7blWHTGP8NvJUZFBJGruuX1euaMuNMkcYWVgQxN+YAUdb7YYKDKJK7OZqyGnkpEWl0kzxGORpHDoHj6owAt3guQF5HVgC84Y4/lrRI6QwiIQPKrd9fu2U2WOckAKWF2Nj4QOoN8L3DHFlRVrVxTVJ732N37h41R1ktcNDpjA7sDcEu7G6naxvMyvs3kaojkkjFMq0rwTMJRK9QzoU1sO7CG19WphdiFuu2GTKuBQtQtRUSJK0VP7PEscIhRI9xuNTEtYkcwACbDAGZcTV8k+U5Y5ZnqIqg0rm7qW1xsACWCuBJHpuTYkOfjix4H4clFQzxJIqGlkSbVTtT3LImmIqURWcSd4boGsukFicMvG/Z2rUIgoI/tPaY5ftJnYXVSmomRibBDaw6AWHLGiU+rSuu2uw1W3F7b22G1/TAGS5JwfU1GVrTNGaeWlqkmpjKhQAeFnFg7nZmltvv4eXR4qeD0fMBXFyGCBe7CrZrK6nWxBYoVf3BYXVTvYWZsR66tjhjaSVwiKLlmNgP8+WB9SbeSMZznh5aiSClgymWlnFQrTzEXgSNSSxhkJ06WvewC3tYi+GDjrtLEeqCiIZ+TTcwvonQn8XIdL9FvjrtDkq9UMF46bkTyaT83kv4evXyCJirZdnpE0+zti5ZWYheHr6fM+5JCxLMSzMbkk3JJ5kk8zibk2Sz1bFIIzIyi5tyA9Sdt+Q88XfBfBE1ewY/Z04PikI5+YQdT68h+h3PJMmhpIhFAgRRz82P8THmTjxXU5a8i5tDa0MN8ENZfRd/ocxMpBsdiOYOHzso4p9mn9nkP2E52v91+QPwbkf6p6HEvte4X7qQVcQ+zlNpAByf+L4N+4/FjN8edYSLKdWPw3Y/o/wdW4MKvZxxF7bSKXN5ovBJ5m3J/6w/UHDVi9F5rNGGuqlVY65cUGDBgx9Iwxh/a/nnfVfcKfs6cW+LmxY/IWX4hsbJnFeKeCWZuUaFredhe3z5fPHMdTO0js7m7OxZj5km5P1OK98tMjQbAw+9ZK18tF3v8eZ+U8LSMqINTuQqgdSTYD642viPh6ppcpSHL7GogZZSQbFil3aw+8WItpPMG2E7sdybvqtpmF0p1uPztcL9BqPxtjb8KI6bx929it6xUrgtX3v8eZi+YZrU11JQ5lQu800IeGqhUqJH16WkRAFteyXGlS2kq1rqcMFBwxFmVOkbUs+XUlOyNTJtFMJBr1ufeIButifESC23VjyngilpqyWsiDiSY3Kavs1axBdVA943bck21Na1zhlxYM8RqKjjgjVIwEjRQB8AOZJ3JsNyd8SFYEXG4PI4TO2DNxTZXOxRHMmmMK+qx1HxA6GVvd1ciML9X2kQZUlPRrSySNDTxtOsbXEIZV2u1ybahzsPEu+9sAapgxR1PF1HFTw1Ms6RwzqGjL7FgQDy57A7+WJ1LnFPKzJHNGzpbWocFlvy1C9xf1wBOwscXe1qySU9JBWoB/ROwjdHvs6M4KkW5rsfCLE32l1nFtLFUmlkk0zLEZiNLWCAMSxYCwsFJ39PPFlluYxVEaywyLJG3uupuDY2O/oRb5YAXuzXh2ShpCs5X2iaV55QpuoZ7bD4BR878+eGvBgwAYMGDABgwYTOOOPoqIGOO0tTb3fup6vb66RufS98fJSUVmyWiiy6ahWs2XfE3EkFDHrmbc+4g95z6Dy8zyGMJ4s4rnr3vIdManwRKfCvqfNrfePysNsVma5nLUyNLM5d25k/sByAHkMeVFSPM6xxKXdjZVUXJ/z59MU7LHLuNjgNmV4Rb89ZdeS7vU8MaZwL2atJpnrQVj5rDyZvV/4R6cz6dWDgDgGKn+2mZJqhTawIZYiOnq48zy2t5nQcSV085HN2jtrPOvDvx9PX5HxDEqKFVQqqLBQLAAcgAOQx94i/wCkYe97nvY++tfu9a67eem97fLC6e0Wh74Qq7uzOY1YRtoaQf7tXIClidhva5G+LJmxgzjLUqYJIZBdJFsfTyI9QbEeoxzRmdC8E0kMgs8bFT8uo9DzHocaRk3aRmDUVdK9FrkpGZb3t49ar3bRC7jQrFib28BFxzwm8T1wrAtWJ6ed2OiXuI3j0kKCmtZfFcgOA3IiMYgvjmszvbCxW5a6Xwl5r8fYn9l+eezVqKTaOf7NviT4D8m2+DHG/Y5TBtuNiOuOluFM19qpIZuroNX5hs394HHmiXGJL/UGGylG5c9H9vfYW2DBgxZM4IfbJmPd0IjB3mkCn8q+I/qFHzxh2NK7cKy9RBF/BGW/ttb/AKP1xm8aFiFG5JsPicUrnnNm32NUq8JF9c378Ebz2T5Z3OXoxFmmJkPwOy/3QD88OWI+X0oiijiX3Y0VB8FAH8sSMW4rJJGOxFrttlZ1bDBgwY9EIv8AGfCUOZxJFO0ipHIJBoIFyARZrqdrMfLCjxV2XyVD5hNFUJ31aqKA6FQioyMV1KSSD3aC+npjTsGAMjPZvVVNbTLWd2ctoo1SKMHdwEUG9gD4mUEknkLWwj5vkdZJVVlF7NN3tZXLIZdJ7vulMtjqtbT9oGvf7tuYtjpTBgDnjiGovU59Ux7rBAlIo8g7RxG3lYRv9Ti4yHjJ8pyWkVGhqqmof7CJWHgRt7MEAYsHupB31MRc2xskuWQssitFGRKLSDQPGN9m235nn54XaXs4y+OoiqFhOuAARAuxVNO4IBPMEk733354AYMmmleniedBHM0amRByViASvM8jtz6Ym4MGADH4zWFzsBiNmeYxU8bSzOEjXmT+w6knoBucYjxxx/LWkxRXipvL7z+r26fhG3nfpHOxRL2C2fbipfDoubGPjrtM96Chbfk04/aP/v8Ap0OMpdiSSSSSbknck+Zx84cOCOA5a4iR7xUwO723f0S/+LkPW1sVG5TZr66sPs+nPgub5v30Kbhrh2eul7uFdh7zn3UHmT+w5nDnm0M+SVVDHRxCRZyY5ZJCiiaR9kj1WLxhSNVlsDcXJ3xq+U5XFTRLFCgRF6Dr6k8yT5nFTxxwv/pCBIxKYJYpVmilC6tLLffTcX2J687HpbFqupR1fEy+0NqWYl7sdIdOvf6GYlswparOIqKZIFgY1rKYxI0mtAxjXULaeYuBe4UdTifSVj5hmtA0s8yQVFIlSkSSEJ38ZN1A8hYk+e18PeV8HrHP7TLNJPUNTezysQqrIL3LlVGzdOdgPriflXDNJTLCsUCL7OGEJI1MgcktpZrsNRJvv1OJTlGG5dlxSoKVKzLWQVhlAp6IvPP4rh+/LBe7NzsbDa++GPPuE80qaiQd2fsqoS00hqAkCRqbqqxICe8N93K357+ezYMAJEXBdRHW1M8FaYaer8UkSxgvr7tlDK7XtZjruBvYA7YgZ9wCkdHXSGSSoqpQsjSyabnuhsqqigDw3HK++NGx8uoIIO4Oxx8ks1kSU2OuyM1yaZypjY+xHMdVPNATvG4YfBxy+qk/1sZLmdJ3M0sR/wB27J/ZJH8sOfY1WaK8pfaWJhb1BDD9A31xSqeU0bXatatwcmu/5fg3HBgwYvGGMD7WajVmUo/gVF/uhv8AqxTcIU/eV1KvnMhPwDAn9BiZ2jNfMqn84/RVx99mq3zOm/Mx+iOcUHrPxN5D4MAmuUPsb5mOZQ06F5pUiQfedgo/U4g5VxRSVKPJBURyrELvpNyosTcjmBsem9j5YxnI+HV4gzavmqJJPZ4H0oqmxIuwRQSCAtkJIHVvW+NJ4T7M6TLqmSeBpfGhTu3YFQCQT90E8hzJ6/K+YMl8IdoFFmTvHTu3eINRR10kre2ocwRcj13GIfHHGhppVpqcXmCd/O5F1ggQ3dyLbsQCFXzI8xfPMxpIeHs9imVgKOpVtS2N4lY2I9VVwGFt7Ai2wJk8GUstfTZ7WlWHtiusDPzsqyeDy0gGNLj+EjpgC6yXtiNU7rT5fUzkP4RGBtH90yG5AY2PkOQueeHDIuMUmFQJ4pKR6VQ8qzW2RgSHBBIK+FuXljN+y/tGy+gyuOKZyJlZyUSNizXYkG9tNyCBuemL/IMxhzGkzOvkKsJYTG0AJBijiWQqrnY621MxI25WOxwBfwdqGVMuoVkYH4ldT9CoOLP/AM30bU81RFMk6U8ZkcRMrMAoJ5X2JsbXtjIeE8n4baCnFRKpqWiUyh5ZUUOVBZbgqosTbn0w58e5XRUeUVVRSQQJrgEYkhVRqSVkX3l94G4N7m9sARcp7aYJJYllpZoIZm0xzPYqd7XOwFgdiQTbGpY5f40r4aunyqhoWaeaGMo4VWALuI9l1WB8Qa5t5b46diWygE3sAL4AWe0TjOPK6bvWBaV7rCtrgvYkFtxZRtfr5YUf9dS6Vb/R9ToZbqxKqG89N+Yv1BOKb/xEZtE4p4kcPJDIS6gXUXAsGPnt7vqb9MZzm3Eves0jOZJG6kGw/TZR0AG3IYjlN/2rMv4XCVzbd891JZ9rz6DBxDxXNmLCWRrJzSMe6g/mfMnf5WGKgnFTmihadQDfcbjrzP0642SDs+joMmqZZ/tKr2STduUZKHwrfqL21fS3Wuq3PVM0M9pQwaVThwinp1fL8iFm9PJljUklRTrL312EDFgbKVtq09WvsN+W46Y6XpT4E8Ojwjw8tO3u7eXLGM8VU8lRmWR08+kzxktIVjdEKgo4C673OhLNYncnle2NqJtizCCitDM4vGW4me9Y/DkjOcg7SJKnOZsvFODDGXXvFJupjuCz320lhpFgLEjc3xfcW8f0eWyRxVLOGkGoaULBVvbU3pe/K52wndkdOsuZ5vVqpVTLoUMpVhqZma4YAjktwcX/AGu8Gx5hRs9wk9OrOj26AXZGtvpIHTcEA+YPsqjXWZzDFTNVM49nWPvNY3BW1wV87i1vO4wkp2hyRZdJmVRDeOSUCnhR11CMgAGQ9CSGbra4GM0l4pOY5bluVxB2n71Y5VUGxjj2Qn00kMT07ok22w4dqHANBS0WumplSV54xfUze81iBqY2BvawGANao6pZUV0IIYA7G/MXx50mZwy6+7lR+7kMb6WB0uLXQ/iF+WKbNYKfK6KqnpqeKIpEzkRoE1FQdOrSOhPPpc4zfsC0vDVRVKA6XjqVMm43DfaC/UFL6uhseYwA7cE9okeZ1VTBFEyxwC6ylgQ/iI5AbX5jc3F+WLeo41oEmWBquHvnfQEDhiG5aW03Cm+3itvtjEuHa16LKKuSiDB62uFNTvybTpJBB87XUHoST0w/ZJ2Y5VRLTJV6JKt2GlnlZdcg30omoAqD0IN9r3vgBF7SKfRmVSB1YN/aVWP6nHz2dz6Mypj5uV/tKy/zxY9rqWzJ/WND+lv5YoeE2tXUpH/Pj/xrig9J+JvKv/pgFnzh9jpfBgwYvmDOdu0UWzKp/OP8K4++zRrZnTfmb9Y3xI7VoNOZzH+MIw/sKP3U4quDKju6+lb/ANZR/aOn+eKD0n4/c3kPjwCS5w+w2cH1IyLM6umrT3dPVtrgnb3DpLGxPIGzgHyKjoQcXHGfagO8ipMqaOoqp2C94PGkdyAOWzHmedgBc40HOMogq4jFURLLGfusL/MdQfUb4p+HOAaCgkMtNThJCLai7uQD0XWxt8Rvi+YMWf8AxAUAkyrWbaoZUYH43Qj4HVe34R5YupAMsyKzLvBSWYA2u5Sx39XJ+vXFhx7w62YUb06sEZmRgzAkDS6k3A9ARiZxVw/FX0slNMWCSW3U2IIIIIvccx1wBh/ZfxBLBlVY1HTwPV07K92Gp3jY+IlVs1kAFvFbc+W7lw5VRZnOs0DDvKrLXSu0AqokuiJrW58YPegXJJVdjbFxS9mWWUsaquuKQHwzido5b2tcMpA+QFvTDFwrkNPSQ2pyXEh1tKza3kJ5Fm62Gw9B8cAKvZbT5dNRxBaemFXCgjqFMSd4HXwsX21eIgm/qfI49+2FA1DDTAACpqoYABtsWvbbl7uJuc9mWW1MrTSQWlZizOkjoSSbkmzWvfrbEbifhqlgpIA1RJDHSVKVCM7GUllJ+zGskm4JsByO9juCbyPsYuTyS1M7qcgk4dzKnrQoail8EujURFq2ZbtdrA+NSdyF0ncXLDx12mF9UFExC8mnHM+kfkPxc/K3MrfHfG8mY3iAMdL/AMu+7eRcj6gDYbcyL4S6OJkGkkED3T1t5H4Yq2W5rKJptn7Idc1O+Oef0fb7y+hB4jl8CjqzX+n/AN4lUbkmAkLFTSMqPKVJRCeYJG2w3tz2OHfhLswbMWSao1R0w5EbNJ6LfkPxfS/TTp+zGhK6IxNTxkAOkM8iLIBb31uQdhYnmfPHuuCcVmVsfjZ04qx1vjktOWXh35ozGuyOKmoYZFAelTN1PfEA6oF8Ookf7vXrAtsQQeuNB43z2CuSHL6WaOeSrlQP3Th9EKsHkdipIA0rpsbX1YdjlsPc9x3SGDTo7sqCmkbadNrW9MRso4epaUk09PFCW2YxoqkjyJAvb0xPlkcOUnJ5sUuIamFc+ojLIkYhpZXBdlUXdhGALkbm5xY13HtAlRABXxMJCY+7j0yAsxUKzMtygWxHMA679MV3H/ZdFmk6ztPJE6xhLBQwsCx5GxvdvPH5knY7ltOY2KSTSRkNqeQ7sDcEqtltfpb43wPJG7Oc3padcweapgiaXMJ3tJKikLq0i4LeYOGXhri2lqp56eGqFRIhL7LYBDYWVgLOFJA1b+8MJH+oelM2t6qdkLEstlDNff3gPP8AD9MOvDHA1DlrPLTx6HZdLOzs3huDbxGwFwD8hgBD7MuHhHn2aOANEBYLYWA759QA+CqRtho7X8wgjo1SSWNHM8LqrMAxVZU1Mq+8QBe9hi64ayL2eorZw6slXIsiW6WQA3PLdr2t0wo8adkK5jXNVNVOiOoDR6NRBVbDSdQsuwNrHe/nsB89rHH1IMskSnnSaSpBjXu2DhQbay5Hu+E2AO5LDbYkJPG0T5dR0TR6iazLfZXtcAHVHIT6kh3W3lfGwzcB0BgaBKeKJWKFikaFjoYMAS6te9rG99icWec5BT1caRTxK8cbK6Ly0leVrdLbW5EEjACTxLwpJBlmXx00PetQTwzvEvOTQG7zT5szMW+Z+GEftN4jlq6vLZkpqmnWGUBTURd39oXQ2G5vbSL46Bwq9pHDDZhR93EVWojdZIWYkBWU9bA/dLDkd7eWAMx7XmvmL+kaD9L/AM8L/CgvW0v/AORH/jXFl2lz68yqD5FV/sooP6g48ez6HXmNKPKTV/ZBb+WKD1n4m8p+DALPlD7HRmDBgxfMGYz23Ummqhl6PFp+aMf5OPpjPIZSjKy+8pBHxBuMbR20Zfro0lA3hkFz+F/Cf72nGJ4o2rKbNxsexWYSK6Zr34HU9HUCSNJF3V1DA+hFx++PbCf2Z5mZstj02aSG8dibDw+6CQCR4Su9jiq7PuPmq5a6Ct0RT07Me7FggjTwtu25KsDqJsLMtgN8XIvNJmMvqdVsoPk2hzlz2AOYlkEkyi5ij8bgeZC+6Ol2sL4ymq7YDUySLFImXwxWvJPH3sznUBpWIEKOurxGw3uOlXxNma5ZmtJmNAgNJXRKTHEthJuAyhRyaxRrbHXz63u5+Cap82/0hlyrTpIupmqYytncEOVj9+/3vGF8RPPHoiKrtC4DrZq6Wu9opJIktIqzSbKqgN3ZRlKafS9mBueZxZ9iPF9ZWSvC0EKUcaE3hi7tUcsCFFjp8V2JFvX4vGT8ERiMiuKV8rSGQvLAgCkoiEItiFXTGuw8sUnFvHMGXoaahSPvF2sigRxeey7FvwjYdeVj5lJRWbJ8PhrL57lazYy8XcXQUCXc65WHgiB3Pqf4V9fpfGE8R8Qz10veTNe3uoNlQeSj+fM4r6yqeV2kkYu7G7MxuTj2ynLJamVYoULu3QdB5k8gB5nFOdjmbHBbOqwcd+Wsub9CKiEkAAkk2AG5J8hjWOBezMC09coJ5rAdwPWTzP4eXn5Bi4I4DioQJHtLU23e2yeiX+mrmfS9sOOJq6ecjkbR2y5510aLrz8PeZ+AW2HLH7gxQZnxpQ086081TGk7EDRubE8tRAIW9wfERzGLBni/wYg12c08Loks0SSSGyIzqGYnkFBNySbDbzGM/wCGcxzKrpXzL2xFikWbuaPuUsCNaRDvLhr6wvQ35ddgGvj+umioKl6SQJURR94DZWICkM3hYEbqCNx1wox5m1RWujPKabNMtWWJVkK6XVbMkf8ACSpJNuvO+EnJa2hpjllWsveyy96mYKSXlPeAhpHG5Co3pdhYi+92vhrhisEWXHuyJstrZYiZPBrp2NmkW/MWNl87bXwBHqOLKyoTKoqGQU8FdGYtTjvZImicB21t7x0iwuBfc7EgiubPBUTUtNm8hNPTTTxVBa6JJLHvE0umwsV5X2JDc98PlB2dIgVTM2mGuNXBoUL3annAb3uh3vyvi0zrhwgVE1FFT+11Jj7w1Ado2CbAlQdmCk2sNzzwAt9h1ej09XFHfu4qtzECCLRSWZNjuL7n540nCxwZww9I1RNPKJqqqZWkZU0IAi6URB5KCRf4eWGfABgwYMAGPwnH7ig48zP2egne9mKaF/M/hFvhe/yx8byWZ7qrdk1BcW8jn3OKzvp5pf8AmSM/9pif54bex2k15hqt/RRM1/U2X9mOEbGv9h+X2innP33CD4KLm3zYfTFKtZzRt9pzVODkl0y+enkadgwYMXjClfn+XCpppoT/ALxCoPkbbH5Gx+WOZZYypKsLMpsQehHMY6qxg/axkns9aZFFo6gax+b74+tm/r4r3x5mi2BiN2cqXz1XeuP08iw7F847upenY+GZbr+db7fNb/2RhgzXskgqswmq5pXWOW32MZ06vCA2pudmsbqPPnvYZDQ1bQyJKhs8bBlPqDf6Y6XyLNEqoI54/dkW9vI9VPqDcfLCiWm6eNvYXctVy4S496/HkeWVcO01MI1hhVBECI+ZKBratJYkjUQCbczub4sJ5lRSzsFVRcsxsAB1JPIYh55nUNJEZZ3CqOQ6sf4VHU4wzjTjaavYrvHTg+GMHn+Jz1PpyH6mSdij3lDA7OsxUtNI9fQYOOu0ppdUFGSsXJpdwzeidVX15n065rgw+8C9nb1emaovHT8wOTSD08lP8XXpzuKnxTZrVHDbPp6L6tlFwlwlPXvaMaY1PjlYeFfQebeg+dsbVltDRZTCoLpCHYKZJGAMjkGwJNvI2A2G+Lyio0hRY4kCIosFUWA/z54U+1/KDVZVUKq6njAlUWufAQTb10ah88Wq6lHvMrj9p2Yp5cI9PUJe02hNLNUwSGfumVO7VWDs7myKAwBs1jvb7p6i2FDijtGzAQTlIFpKijmiE8bOkoKTI2k3sALNp5HqLm1xgz3gmaqlpZaJe6hqKSM3KhRDLCA8Lup33X7LYG1ybHli2PZ7V1k0s2Y1EK9/F3MsNLG2llXxI+qQ37xX0sDpPu25HEpzBSnpa+OSsklrZ5a7K+7ljXVpjkhPic6Rz2JB+AHwjR00jVks0lLV1dLUS+10yQRXSZpN0WeS91WL3dB5G5sB72xz5PSUz+2zGzRU3cvLI2xjBv4xyJJ623vbyxN4drqaenjejKGnItHoXSoCkiwWwtYi1rDAFbw3w8gC1VTSwJmEgDTMi6rNa1lLFiLCwOk2vfnisi7L6NZg+uoMKyd6tKZT3Cve+oIB572vbe3LbDvgwBDpcqgikeSOGJJJPfdUVWb8xAufniZj4mmVFLOwVQLlmNgB5knbEKlzymlieaOeJ4Y765FkVlXSATdgbCwIPwOALDBhPqu0KBaValY5mE0oipkZNBnZraWTUdkN/ea3unblf9rOOFiqoaWSNVkMBnqj3l1p1Vbm5C+I3FuS7WPXADfgxnMfbBSOKYxxTMJ5RG9wB3ILaVaSxI8RuQL7hWPSxidp/E1UamOgy95BMYjI3cIHctq0ojE+GNLgszE3tblfcDUceNRVxxqzO6oqC7szABR5sTsB6nGU8bVdSJ8tYTR1Eyy913Ee8a1Ii3eUg3OmRg1iF0oDsCScePB0gizLMsvljkrmmliMjyBSCukl3luNIVSRpXrqUDlfAF7wr2lRVNdUwF9a96sdMsUTvdRcNKzKpGkmxuSAAL8rnFV225xdoaVT7v2j/E3Cj6aj8xiNwFxdHTe3RJCe8/0hLJIgXSsMA0gsxA0iwQoqDctYdcIed5m1VUSzv70jE28h0X5AAfLEF8slkdzYWG/Uu/VfCPm/fkQcdJcF5V7LRQREWYLd/wAzeJh8ibfLGK9nOSe110YIvHF9o/wU7D5tYW8r46Fx5w8eMiz/AFBiM3Gld7+wYMGDFkzQYWe0Lh722jdVF5Y/HH6kc1/rC4+Nj0wzYMfGs1kySq2VU1OPFHKZGHLgXjo5fHLGyGRG8UYvaz8t/wAJHP8AKNtzib2s8L+zz+0xj7Gc+K33X5n5Nz+Or0xn+KOsJG7i6cdh02s4vzLLPs8mrJTLO+o9ANlUeSjoP1PW+IEMTOwVQWZjYKBcknoANycS8mymWqlWGFdTt9AOrMegH+d8bBScMQZPQ1FS1pahIXYuRtfSbIg6Ana/M3+Q+wg5sixmOpwUFFLXkl70RA4C7N1TTUVel35rFsVX1fox9OQ9emnY594GoszoIKNqaTXJWu0iUbAaO7CG80jHdeaGwtsRvc2D6vaWKajhmr47VEzvGtPANR1RuY3IJcjTqFxv1AGq1zcjBRWSMbicVZiJ79j9EaLgwvcP8Z0lXFJKr913JtMk9o2iPk4JsL+d7bEXuDi5oK6KdBJDIksZ5MjBgfmDbHorkjBgwYAUe1CPvKNITuJ6qnjPzmQ7/TFlw3ndFMZYKN4z7M1nWNbKpYk+Gw0kX1br1Bwv9s1NLLQxpThjM1TEI9PMNc2O3K3O/TFL/wCR6ujzIf6MCQUs1KsUkpse7KkAuFv4pCFBBIsS7E9cAQOPe0WpjmPcTJBTR1fszEKryuUCtM41gqAmpVtY7sL87YvO1jPKqPuVoamJGE0SSILl9UhPdhyAdMZCknkTy+MfIOzFnjrlr21GokkERUjwK0mvvRYWDs6qxHkig9Ri/wAs7PII6angkkklaGdah5L2MsiAhdd7nQBYBQdgi787gKHaEppTR008stZ3rSzSLK39NKEVIYVVRZUMrA6ALDc7nEHgKsaOmnySpi1PHK4nJJRI6YgF5tZHncre19aHYXxrWYcPQT1MFTImqam1d2b7DVa5I6kW2vyvfyxNehjJcmNCZF0OSoJdReyttuviOx23PngDF8vy0PlVVDUd7V0Ym0ZWQjGZ2AcApb7gtsSNNg/SwxN/8r1LVeU0tX3koWlcVThQUZVcOsLNfcAqit1O38RxsSqALDYDkMfuAM5yzs2Jpq9Kh0WetqTMJIwTos+qPna9iWNvxWwf6pou/in9qqEcRlZ2ibu3ndmLM7OCSA1yCo6aQCLY0bBgCloOFKSHuO6hVfZg3cgX8JcAM258TEC2prnnvucWkVKis7qih5La2AALWFhqPM2Gwvj2wr8fcVrQQXWxnk2iX93PoP1Nh52+NpLNklNU7ZqEFqxG7Ws7jVmo6dUXWwkqWRQNbbaQxHMiwJJ/D5HGZ4+5pS7FmJZmJLE8yTuSfnhv7M+FvbKjXIt6eEgvcbMeifzPoLdRii25yNzVCvAYbXguPa/fA0jss4e9lpA7i009na/ML91fob/Fj5Yc8GDF2Md1ZGIvuldY7JcWGDBgx6IQwYMGAIma5dHUxPDKupHFiP2I9QdwfMY504o4fkoZ2hk3HNH6OvRh/MdDjpbFHxdw1HXwGN/C43je26N/MHkR1+IBEVte8s1xOrsvaDws8pfsfHs7fU54yzMJKeVJYmKyIbg/yPmCNiMbxw5n1Nm9K0ciKWK2mhb9x1Kk8j0xhedZTLSzNDMul1+hHRlPUHz/AJ4+MszGSnkWWFyki8iP2PmD5HFaE3Bmkx+BrxtalF68n75HSkWURLMsyrZ1i7lbE2VL30qvIXIG4H3V8sIXGXAaN7Gxhashp1eOaIHTIwfxd8hDL4g+5W+4Y4uuCOPIq5RHJpiqeqX2f1jv9dPMetr4ccXYyUlmjF3UWUzcLFkzHM+4Zyqipo75fIXrJAqxTVJi06NR1O5kKoLb8ze4Hnaq4NzBaKizyeA91EmhYFSXvgkhVlBV7aWuzpuL7AXJsCduzHLoahNE8UcqXvpkQOLjkbMCL4XM24FgeJYadI4Imqo55kVPDIEtdAoIC6tK8hbYm1zj6RFT2c59mBFNT5hCA0sDyJKW+0YIyC0iW2OmRd73233vjQ8VAyxzXe0sy6FgMUai+oamRnYm9t9Ci1vu898S84qRFTzSMbLHGzE3tYKpJN+nLngCZgxh3A/aFUQUlPEyPMWikELSElp5zMqpFHdr92muzMb+6wHu7utP2iKlX7HKoZolHtdRHtDC7EAL4rkjUwTUSLHc8jYB8wYjS5hEsiwtLGsrglIy4DMBzKre5AseXliQWFwL7nlgD9wYzXh/Oa2pz6sSOXVl1OAjqQCocIBoU8w3eaiT5KQfu40rABgwYMAGDBhY4y41hoFsftJyPDED+rn7o/U9PT42ks2SVUztmoQWbZM4s4lioITJIbsdo4wd3P8AIDqenxsDz5neby1czTTNqdvoo6Ko6Af5uSTgzrN5auVppm1O30UdFUdAPL58yTjxy6gknkWKJS8jmwA/c+QHMk8hinZY5s2mz9nwwcN6T+Lm+h75FlElXOkMQuzHc9FHVm9B/wDHM46L4eyaOjgSCIeFeZ6sTzY+pP02HTFbwRwmmXw22aZ95H8/wr+Efrz9AyYnqr3dXxM9tXaP/JnuQ/Yvq+voGDBgxMcgMGDBgAwYMGADBgwYAouLeFoa+LRJ4XX+jkA3U/zU9V/Y2IwXiPh+ail7uZbX91h7rjzU/wAuYx0viFm+VRVUZinQOh6HofMHmD6jEVlSlquJ1dnbUnhXuy1h06d3ocwoxBBBIINwRsQfMY0nhHtSeO0daDInISj3x+YfeHrz+JxXcYdm89LeSDVPB6C7r+YAbj8Q+YGEXFXOUGaiUcNj6uq+q9DqLLMyiqEEkMiyIeqn9D1B9DviXjl7LMzmp31wyNG3mptf0I5EehxoeRdrki2WriEg/jj8LfNT4SfgVxYjenxM/ithXQ1qe8vk/fvI17EbM6FKiGSGQXjlQo4BIuGFiLjfkcU2Ucb0NRbROqsfuyeA/DxWB+ROGFTfcbjEyafA41lU63lOLT7RbTgyAVVLOoASjhMUMVtlJt4733IW436m974V6zgWuilr0o5KU0uZEmXv1bXEXvrKaRZtmawY87eRJ03Bj6RmQpkH+kM8KlpVgyynSEyIxR5HIJtrUhhcM17H7v4sRJcyqnnmroY4fY8mM0UYqJJXkdrASeIsTqI2UtyDgb8xtAH64Q+JuzuKVzJCZlE9RE9TCsloZAJFZ3dDsWIHTr053AVcl4imymGlp0pmq62vU1UiAFG1PqZrnxXOkKNOkW0MSTqAGp8M5o9VTRzyQSU7uDqikBDKQSOoBsbXBsLgg2GE7jbJKyZpFWATN3iyUVSsqRmlIVAVcMNWm6ljp16r8gQMM2ZcYUdMLS1KFxzVPG1/gt7fO2PjaXE911zseUE2+zUv8eFdWxwoXldY0HNmIA/X9sZbnna6TdaSG345efyVTb5lvljOs2zieqfXPK0jdLnYflA2HyAxDK9LgdnC7Cus1t+FfN+/eRovF3aqTeOhFhyMzDf+op5fFvp1xl00rOxZ2LMxuWY3JPmSdzj4w48H9n9RW2d7w0531sN2H4B1/MdvjyxXblNmhhVhsBXnwXXm/fRC9kmTTVcoigQsx5+Sj+Jj0H+Rc43ngzhCLL49vHMw8chHP8K+S/v16WsshyOCjiEcCaV6nmzHzY9T+3S2LLFmurd1fEzO0dqzxPwQ0h9X3+gYMGDExyAwYMGADBgwYAMGDBgAwYMGADBgwYAMKXFHZ/S1l3t3Mx/3iAbn8a8j8dj64bcGPjinoyWm6ymW9W8mc/8AEHZ7WUtyE76MffiufqvvD6EeuFMjHVmKfOeF6Sq/poEZj98DS39pbN+uK8qP4s7+G/qCS0ujn2r0/wBHNWJdDmc0P9FLJH+R2X9jjVsz7IIW3gneP0cBx8ARpP74WK3sqrkvo7qUdNL2P98AfriJ1TXI60NqYO5ZOS8dPPQrabtBzFOVSxH4lRv1K3/XE+PtSrxzaI/GP/2IxU1HBGYJzpZD+Wzf4ScQm4dqxzpaj/8Ai/8A24+ZzXU9fo4GzXKD+Qxv2p155GIfCP8A9ycQajtDzF/+IKjyVEH6hb/ripXh2rPKlqD/APpf/txNp+Cq9+VLL/WAX/ERhnN9R+hgYa5Q+hWV2bzz/wBNNLIPJ3Zh9CbYhYd6Lssr394RRfnkv/gDYZ8s7H4xvPUM34Y1C/q1/wBhj6q5vkeZ7TwdKyUl4a+WhkOGbh/gSsq7FYjHGf8AeS3UfIW1N8hb1xteTcI0dLYxQKGH328bfItcj5WxeYljR/JnKxH9QN6Ux8X6CXwx2b0tLZ5B38o+848IP4V5fM3Pww6YMGJ4xUeBwLr7Lpb1ks2GDBgx6IQwYMGADBgwYAMGDBgAwYMGADBgwYAMGDBgAwYMGADBgwYAMGDBgAwYMGADBgwYAMGDBgAwYMGADBgwYAMGDBgAwYMGADBgwYAMGDBgD//Z" id="226" name="Google Shape;226;g25b96e8e29b_0_453"/>
          <p:cNvSpPr/>
          <p:nvPr/>
        </p:nvSpPr>
        <p:spPr>
          <a:xfrm>
            <a:off x="255588" y="-3349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data:image/jpeg;base64,/9j/4AAQSkZJRgABAQAAAQABAAD/2wCEAAkGBxQSEhUUExQWFRMVGCEbGBgYFx4bIBwgIB4cISEaHCIcHSggIyAlIBwfIjEiJSkrLi4uGiAzODMsNygtLisBCgoKDg0OGxAQGjQmHyY0LDQ3NDQsLCwsOC0sNCwsLDA1LCwsLDQ1NDIsLDQ3LDIsNCwsMCwsLCwsLDQ0LCwxNP/AABEIAOEA4QMBIgACEQEDEQH/xAAcAAACAwEBAQEAAAAAAAAAAAAABgQFBwgDAgH/xABIEAACAQIEAwUFBgIGCAYDAAABAgMEEQAFEiEGMUEHEyJRYRQycYGRI0JicqGxUsEzgpKisvAVFyRDRFPC0ggWY9Hh8XSDk//EABoBAQADAQEBAAAAAAAAAAAAAAADBAYFAgH/xAA1EQACAgADBQYFAwQDAQAAAAAAAQIDBBEhBRIxQVFhcYGx0fAikaHB4RMyUgZCkvEUJDMj/9oADAMBAAIRAxEAPwDccGDBgAwYMGADBgwYAMGDFDxJxdS0Q+2kvJa4jTxOfl0Hq1hj42lqz3XXOyW7BZsvsRMxzOGBdU0qRjzdgL/C/P5YxviDtTqprrABTx+Y8Tn4kiw+QuPPCNU1DyMWkZnY82Ylifmd8QSvXI7uH2BZLW2WXZxfp5m25n2q0UdxH3kx/CukfV7H6A4WK3tgnP8ARU8afnZn/bTjNMfSKSbAEk9BviJ3TfM69WxsJXxjn3v/AEhwqe07MG5SIn5Y1/6gcQn4+zE86p/kqD9lxApuGayT3KWc+vdsB9SLYnpwFmJ/4V/myD92x5zm+v1Jf08BXo1Bf4gnHuYD/in+aof3XEym7TMxXnKr/mjX/pAxEbgHMR/wrf2kP7NiDU8LVsfvUs49RGxH1AIwzmuv1G5gJ6JQf+I40Xa/UD+lgif8hZP31YZcs7WKOTaVZIT5lda/VfF/dxiksZU2YFSOhFj+uPjH1WzXMis2PhLFpHLuftHT+WZxBUC8EySDrpYEj4jmPnidjlWGVkYMrFWHIqbEfAjfDrw/2nVcFllIqIx0fZvk4/6gcTRvXM5OI2BZHWmWfY9H6eRuuDC3wzxtS1tljfRL/wAp9m/q9G+Rv5gYZMTpp6o4VtU6pbs1kwwYMGPpGGDBgwAYMGDABgwYMAGDBgwAYMGDABjxrKpIkaSRgiKLlmNgMQuIc9hooTLM1hyVR7zH+FR1P7dcYLxdxbPmD3kOmJT4Igdl9T5tbr9LYissUe86WA2bZinnwj19Br4w7UXkvFRXjTkZSPE35R90ep3+GM2kcsSzElibkk3JPmTj5w9cIdm09VaSe8EB5XHjYfhB5D1PpYHFXOU2auMcNgKui+r9RJghZ2CorOzclUEk/ADc4eci7K6qazTFadD0Pif+yDYfMg+mNbyHh2no10wRhSebc2b8zHc/Dli1xPGj+Rw8Vt+ctKVkur4/Lh5mX12QZNlRiFYzu8urQXV3B06dXhjW1hqHvA4dOHcwoHhMlG0HcpfUYgqhdrnUABp233wn8dOz57lMaWLok7qGNhfQxFyAbAmPnii4LVTl2dzEkZhIs/tMIGkRMFl0qigk2uzb35gjpczKKXBHEtxNtv8A6Sb8TX6TMYZYu+jljeGxPeK4K2F7nUDbaxv5WOPannV1DIyup5MpBB+BG2Mt4fqo4uE2YMAPZZlvf77tILfHU1vpivkqpKfh+goacf7VmC6I1vvplJd39Bpe1+mu/THohNmwYxTMe0uolytIaYOcxET+0kbGBYRaSVr8mYDbyJPWwLXxR2gmHKqergQPPV6FiU7gOwJN999JBFvO2AHmro45RpkjSRfJ1DD6EYV827NqCa5EZhbziOn+6br+mFjiVM3yyk9ubMBUNEVM8DwoEIZgtkK2YWJHK1+e3I2PEvGtTqykUQiBzFSxE6s2kaYmW+hgdg7Xt5Y8uKfFE1WItqecJNeItZ52UVMV2p3Wdf4T4H/U6T9R8MIVXSPE5SRGRxzVgQfocbdwlx00wrlrI0jfL/6aSJi8bABrlbjVcaD4dz89seeSZmM8BMuXFaBlYxVEkia2YMFsEXxJ97cG3h9cQyoX9p2sLt6yOlyzXVaP08jEFNjcbEY0HhDtOlgtHVXmi5a/vr/3j47+p5YOLezCWC8lKTPENylvtFHy9/5AH064z4jEHxQZ3f8Aq4+r+S+q9DqLLcwiqI1lhcPG3Ij9j1B9DuMSsc18McSz0MuuFvCffjPuuPUefkRuPqMb1wtxLDXxa4jZh78Z95D6+h6HkfkQLVdqlpzMttDZc8K95ax6+pdYMGDEpywwYMGADBgwYAMGDBgAxWcRZ5FRQtNKdhsqjmzdFX1/bc4m1lUkUbSSMFRASxPQDHPHGnE75hOZDdYl2iT+EeZ/EeZ+Q6Yiss3V2nS2bgHirNf2rj6EXiXiCWumMsp9EQckHkP5nriupad5HVI1LOxsqgXJPpgpadpHVI1LO5sqjmSemN54B4KSgTW9nqXHiboo/gT08z1xWhBzZqMZjKsDUklryRXcC9nKU2maqCyT8wvNY/8Aub15DpyvjQMVnEGfU9DF31TJ3ceoLqsTueQsoJ/+sReI+KYKPQjMHqJjpggBGqRjso8lBO2trAfpi5GKiskYzEYmzET37Hmy3rKpIkaSV1jjUXZmIUAeZJ2GIPD+fwVqNJTvrjVymroSLXI6235m1/hYnOqriCqzM9zGqUeZZdUCV4JX1JIgBF9QW5Hi6C1mBB3BFTwrxrBTvUz0dJJO9TpqKmKFiIqVFQlhrdAGkvrYgKoudIJ03PogNklyyFpknaKMzxghJCgLqDe4DWuBudvU486bJYI5ZZkiQSz2717btYAWPpYDbl154mxvqAI5EX39cfWAEb/VNluvV3T6Nevue9butXnpv+l7dOW2LqXhWJq+KuLMXhiMUce2hL/eUWuDYsPgR5Yv8GAKXL+FqaCSqkSMB6xtUx87ixA8gTdj5lj6WTD2WucqWhapBlhmMtPKEICbk6GGq5BJY3FrFhsbb6bio4q4gjoKZ6mUMY0Kg6Rc+JgP59dr23F8AJOccNZxmUSUtbJSQ02oGZ4NbPJpNwAGGkXIB6bi/LbE7PuFZHzLLDFD/sVJFIjEOBoBjKqoGoP0UXA2w7ZdWCaKOVQQJFDANsRcXsfUcjik4tqWmopzR1SRyxDUZFYNp07sGChjfSDsBckAcr4AW+CMsny2KvpJqZpqOHXJDIqqzTqwuYiuxd7bb9bre2nETssySohramWKGekyyRfs6eobxFzp8QS5KgWbmeRUb/dsKrtFSjpcuZ1kqvalA72NbXtpDHSSzFyTsvU33GPs9okgSvSSkanq6SJpFjZxIrgKrX1IALrrQsoJsGG/kBoGEnjjs/irA0sNoqnz5K/o4HX8Q3879Mtmz+sMuXVNTVVDIZo2IMaxRN3gV7Qlb94EsFa42YixF7jojHmUVJZMmovsonv1vJnLVfQyQSNFKhSRDYqf87jyI2OPfJM3lpJlmhbS6/Rh1Vh1B/8AkWIBxqPbHVUZjCP4qwe5otdR/wCof4T0HO+46nGP4pSjuyyTNzg7/wDl0b045Z8uT/B0lwlxJHXwCWPwsNpEJ3RvL1B5g9fjcC7xzVwvxBJQzrNHuOTpfZ16g+vkehx0VlOZR1MKTRHUji4/mD6g7EeYxaqs3lrxMrtTZ7ws84/sfDs7PQl4MGDEpygwYMGADBgxQ8bZ+KKkeUW7w+GMHq55fIbsfQY+N5LNnuuuVk1CPFmddr/FPeSexxH7OM3lI+8/RPgvX1/LjNcfTuWJLEkk3JJuSTzJ9cPHZVwv7VP38gvBAQbHkz8wvwHvH+qOuKOs5G6jGrAYbsX1f5HPst4O9mjFTMv+0SL4QR/Rqf2ZuvkNtt76BivzrO4aRNc7lVsTsrObDdm0oC1lG5NrDrbGf8WZjPWiRYJpIoZRGtBPT1AVZZWvqV9Nn2s2q5sojO2qwN2MVFZIxOJxE8RY7J8X7yGLPeI43eSC8QjjkEc0sksSmNioZWjSUFX0llJLbbGwYi2M4mhepE+UZjN/tsLd9QVbEgy6iSADzOq9gATbcAXjGPbIaWmzchqjLxNmMLd1W3lkhAKghJmKeA3KFWAGq42BUDGncL8KRUkUAIEk0CFFka7FVZmbQhbcKNWkddKi+PRALvD3CctU1HX16tBWwRlX7p7NMNtLSlbadtV0HPVuQBpxf5fwdFE8lnfuJJDL7OFjWMMbbnQgZgNOysSvmDYWZMGADH47AAkkADck9PXH7jD+0KrllzOphqZXSBI07pPaRTr3br9pOL7SspuNG5O4sdNsAbBV53TxRd9JNGsN7d5qGm97WJG3Pb47Yh5JxdSVglNNMsvcmzBeZ8Orwg7kEXF7blWHTGP8NvJUZFBJGruuX1euaMuNMkcYWVgQxN+YAUdb7YYKDKJK7OZqyGnkpEWl0kzxGORpHDoHj6owAt3guQF5HVgC84Y4/lrRI6QwiIQPKrd9fu2U2WOckAKWF2Nj4QOoN8L3DHFlRVrVxTVJ732N37h41R1ktcNDpjA7sDcEu7G6naxvMyvs3kaojkkjFMq0rwTMJRK9QzoU1sO7CG19WphdiFuu2GTKuBQtQtRUSJK0VP7PEscIhRI9xuNTEtYkcwACbDAGZcTV8k+U5Y5ZnqIqg0rm7qW1xsACWCuBJHpuTYkOfjix4H4clFQzxJIqGlkSbVTtT3LImmIqURWcSd4boGsukFicMvG/Z2rUIgoI/tPaY5ftJnYXVSmomRibBDaw6AWHLGiU+rSuu2uw1W3F7b22G1/TAGS5JwfU1GVrTNGaeWlqkmpjKhQAeFnFg7nZmltvv4eXR4qeD0fMBXFyGCBe7CrZrK6nWxBYoVf3BYXVTvYWZsR66tjhjaSVwiKLlmNgP8+WB9SbeSMZznh5aiSClgymWlnFQrTzEXgSNSSxhkJ06WvewC3tYi+GDjrtLEeqCiIZ+TTcwvonQn8XIdL9FvjrtDkq9UMF46bkTyaT83kv4evXyCJirZdnpE0+zti5ZWYheHr6fM+5JCxLMSzMbkk3JJ5kk8zibk2Sz1bFIIzIyi5tyA9Sdt+Q88XfBfBE1ewY/Z04PikI5+YQdT68h+h3PJMmhpIhFAgRRz82P8THmTjxXU5a8i5tDa0MN8ENZfRd/ocxMpBsdiOYOHzso4p9mn9nkP2E52v91+QPwbkf6p6HEvte4X7qQVcQ+zlNpAByf+L4N+4/FjN8edYSLKdWPw3Y/o/wdW4MKvZxxF7bSKXN5ovBJ5m3J/6w/UHDVi9F5rNGGuqlVY65cUGDBgx9Iwxh/a/nnfVfcKfs6cW+LmxY/IWX4hsbJnFeKeCWZuUaFredhe3z5fPHMdTO0js7m7OxZj5km5P1OK98tMjQbAw+9ZK18tF3v8eZ+U8LSMqINTuQqgdSTYD642viPh6ppcpSHL7GogZZSQbFil3aw+8WItpPMG2E7sdybvqtpmF0p1uPztcL9BqPxtjb8KI6bx929it6xUrgtX3v8eZi+YZrU11JQ5lQu800IeGqhUqJH16WkRAFteyXGlS2kq1rqcMFBwxFmVOkbUs+XUlOyNTJtFMJBr1ufeIButifESC23VjyngilpqyWsiDiSY3Kavs1axBdVA943bck21Na1zhlxYM8RqKjjgjVIwEjRQB8AOZJ3JsNyd8SFYEXG4PI4TO2DNxTZXOxRHMmmMK+qx1HxA6GVvd1ciML9X2kQZUlPRrSySNDTxtOsbXEIZV2u1ybahzsPEu+9sAapgxR1PF1HFTw1Ms6RwzqGjL7FgQDy57A7+WJ1LnFPKzJHNGzpbWocFlvy1C9xf1wBOwscXe1qySU9JBWoB/ROwjdHvs6M4KkW5rsfCLE32l1nFtLFUmlkk0zLEZiNLWCAMSxYCwsFJ39PPFlluYxVEaywyLJG3uupuDY2O/oRb5YAXuzXh2ShpCs5X2iaV55QpuoZ7bD4BR878+eGvBgwAYMGDABgwYTOOOPoqIGOO0tTb3fup6vb66RufS98fJSUVmyWiiy6ahWs2XfE3EkFDHrmbc+4g95z6Dy8zyGMJ4s4rnr3vIdManwRKfCvqfNrfePysNsVma5nLUyNLM5d25k/sByAHkMeVFSPM6xxKXdjZVUXJ/z59MU7LHLuNjgNmV4Rb89ZdeS7vU8MaZwL2atJpnrQVj5rDyZvV/4R6cz6dWDgDgGKn+2mZJqhTawIZYiOnq48zy2t5nQcSV085HN2jtrPOvDvx9PX5HxDEqKFVQqqLBQLAAcgAOQx94i/wCkYe97nvY++tfu9a67eem97fLC6e0Wh74Qq7uzOY1YRtoaQf7tXIClidhva5G+LJmxgzjLUqYJIZBdJFsfTyI9QbEeoxzRmdC8E0kMgs8bFT8uo9DzHocaRk3aRmDUVdK9FrkpGZb3t49ar3bRC7jQrFib28BFxzwm8T1wrAtWJ6ed2OiXuI3j0kKCmtZfFcgOA3IiMYgvjmszvbCxW5a6Xwl5r8fYn9l+eezVqKTaOf7NviT4D8m2+DHG/Y5TBtuNiOuOluFM19qpIZuroNX5hs394HHmiXGJL/UGGylG5c9H9vfYW2DBgxZM4IfbJmPd0IjB3mkCn8q+I/qFHzxh2NK7cKy9RBF/BGW/ttb/AKP1xm8aFiFG5JsPicUrnnNm32NUq8JF9c378Ebz2T5Z3OXoxFmmJkPwOy/3QD88OWI+X0oiijiX3Y0VB8FAH8sSMW4rJJGOxFrttlZ1bDBgwY9EIv8AGfCUOZxJFO0ipHIJBoIFyARZrqdrMfLCjxV2XyVD5hNFUJ31aqKA6FQioyMV1KSSD3aC+npjTsGAMjPZvVVNbTLWd2ctoo1SKMHdwEUG9gD4mUEknkLWwj5vkdZJVVlF7NN3tZXLIZdJ7vulMtjqtbT9oGvf7tuYtjpTBgDnjiGovU59Ux7rBAlIo8g7RxG3lYRv9Ti4yHjJ8pyWkVGhqqmof7CJWHgRt7MEAYsHupB31MRc2xskuWQssitFGRKLSDQPGN9m235nn54XaXs4y+OoiqFhOuAARAuxVNO4IBPMEk733354AYMmmleniedBHM0amRByViASvM8jtz6Ym4MGADH4zWFzsBiNmeYxU8bSzOEjXmT+w6knoBucYjxxx/LWkxRXipvL7z+r26fhG3nfpHOxRL2C2fbipfDoubGPjrtM96Chbfk04/aP/v8Ap0OMpdiSSSSSbknck+Zx84cOCOA5a4iR7xUwO723f0S/+LkPW1sVG5TZr66sPs+nPgub5v30Kbhrh2eul7uFdh7zn3UHmT+w5nDnm0M+SVVDHRxCRZyY5ZJCiiaR9kj1WLxhSNVlsDcXJ3xq+U5XFTRLFCgRF6Dr6k8yT5nFTxxwv/pCBIxKYJYpVmilC6tLLffTcX2J687HpbFqupR1fEy+0NqWYl7sdIdOvf6GYlswparOIqKZIFgY1rKYxI0mtAxjXULaeYuBe4UdTifSVj5hmtA0s8yQVFIlSkSSEJ38ZN1A8hYk+e18PeV8HrHP7TLNJPUNTezysQqrIL3LlVGzdOdgPriflXDNJTLCsUCL7OGEJI1MgcktpZrsNRJvv1OJTlGG5dlxSoKVKzLWQVhlAp6IvPP4rh+/LBe7NzsbDa++GPPuE80qaiQd2fsqoS00hqAkCRqbqqxICe8N93K357+ezYMAJEXBdRHW1M8FaYaer8UkSxgvr7tlDK7XtZjruBvYA7YgZ9wCkdHXSGSSoqpQsjSyabnuhsqqigDw3HK++NGx8uoIIO4Oxx8ks1kSU2OuyM1yaZypjY+xHMdVPNATvG4YfBxy+qk/1sZLmdJ3M0sR/wB27J/ZJH8sOfY1WaK8pfaWJhb1BDD9A31xSqeU0bXatatwcmu/5fg3HBgwYvGGMD7WajVmUo/gVF/uhv8AqxTcIU/eV1KvnMhPwDAn9BiZ2jNfMqn84/RVx99mq3zOm/Mx+iOcUHrPxN5D4MAmuUPsb5mOZQ06F5pUiQfedgo/U4g5VxRSVKPJBURyrELvpNyosTcjmBsem9j5YxnI+HV4gzavmqJJPZ4H0oqmxIuwRQSCAtkJIHVvW+NJ4T7M6TLqmSeBpfGhTu3YFQCQT90E8hzJ6/K+YMl8IdoFFmTvHTu3eINRR10kre2ocwRcj13GIfHHGhppVpqcXmCd/O5F1ggQ3dyLbsQCFXzI8xfPMxpIeHs9imVgKOpVtS2N4lY2I9VVwGFt7Ai2wJk8GUstfTZ7WlWHtiusDPzsqyeDy0gGNLj+EjpgC6yXtiNU7rT5fUzkP4RGBtH90yG5AY2PkOQueeHDIuMUmFQJ4pKR6VQ8qzW2RgSHBBIK+FuXljN+y/tGy+gyuOKZyJlZyUSNizXYkG9tNyCBuemL/IMxhzGkzOvkKsJYTG0AJBijiWQqrnY621MxI25WOxwBfwdqGVMuoVkYH4ldT9CoOLP/AM30bU81RFMk6U8ZkcRMrMAoJ5X2JsbXtjIeE8n4baCnFRKpqWiUyh5ZUUOVBZbgqosTbn0w58e5XRUeUVVRSQQJrgEYkhVRqSVkX3l94G4N7m9sARcp7aYJJYllpZoIZm0xzPYqd7XOwFgdiQTbGpY5f40r4aunyqhoWaeaGMo4VWALuI9l1WB8Qa5t5b46diWygE3sAL4AWe0TjOPK6bvWBaV7rCtrgvYkFtxZRtfr5YUf9dS6Vb/R9ToZbqxKqG89N+Yv1BOKb/xEZtE4p4kcPJDIS6gXUXAsGPnt7vqb9MZzm3Eves0jOZJG6kGw/TZR0AG3IYjlN/2rMv4XCVzbd891JZ9rz6DBxDxXNmLCWRrJzSMe6g/mfMnf5WGKgnFTmihadQDfcbjrzP0642SDs+joMmqZZ/tKr2STduUZKHwrfqL21fS3Wuq3PVM0M9pQwaVThwinp1fL8iFm9PJljUklRTrL312EDFgbKVtq09WvsN+W46Y6XpT4E8Ojwjw8tO3u7eXLGM8VU8lRmWR08+kzxktIVjdEKgo4C673OhLNYncnle2NqJtizCCitDM4vGW4me9Y/DkjOcg7SJKnOZsvFODDGXXvFJupjuCz320lhpFgLEjc3xfcW8f0eWyRxVLOGkGoaULBVvbU3pe/K52wndkdOsuZ5vVqpVTLoUMpVhqZma4YAjktwcX/AGu8Gx5hRs9wk9OrOj26AXZGtvpIHTcEA+YPsqjXWZzDFTNVM49nWPvNY3BW1wV87i1vO4wkp2hyRZdJmVRDeOSUCnhR11CMgAGQ9CSGbra4GM0l4pOY5bluVxB2n71Y5VUGxjj2Qn00kMT07ok22w4dqHANBS0WumplSV54xfUze81iBqY2BvawGANao6pZUV0IIYA7G/MXx50mZwy6+7lR+7kMb6WB0uLXQ/iF+WKbNYKfK6KqnpqeKIpEzkRoE1FQdOrSOhPPpc4zfsC0vDVRVKA6XjqVMm43DfaC/UFL6uhseYwA7cE9okeZ1VTBFEyxwC6ylgQ/iI5AbX5jc3F+WLeo41oEmWBquHvnfQEDhiG5aW03Cm+3itvtjEuHa16LKKuSiDB62uFNTvybTpJBB87XUHoST0w/ZJ2Y5VRLTJV6JKt2GlnlZdcg30omoAqD0IN9r3vgBF7SKfRmVSB1YN/aVWP6nHz2dz6Mypj5uV/tKy/zxY9rqWzJ/WND+lv5YoeE2tXUpH/Pj/xrig9J+JvKv/pgFnzh9jpfBgwYvmDOdu0UWzKp/OP8K4++zRrZnTfmb9Y3xI7VoNOZzH+MIw/sKP3U4quDKju6+lb/ANZR/aOn+eKD0n4/c3kPjwCS5w+w2cH1IyLM6umrT3dPVtrgnb3DpLGxPIGzgHyKjoQcXHGfagO8ipMqaOoqp2C94PGkdyAOWzHmedgBc40HOMogq4jFURLLGfusL/MdQfUb4p+HOAaCgkMtNThJCLai7uQD0XWxt8Rvi+YMWf8AxAUAkyrWbaoZUYH43Qj4HVe34R5YupAMsyKzLvBSWYA2u5Sx39XJ+vXFhx7w62YUb06sEZmRgzAkDS6k3A9ARiZxVw/FX0slNMWCSW3U2IIIIIvccx1wBh/ZfxBLBlVY1HTwPV07K92Gp3jY+IlVs1kAFvFbc+W7lw5VRZnOs0DDvKrLXSu0AqokuiJrW58YPegXJJVdjbFxS9mWWUsaquuKQHwzido5b2tcMpA+QFvTDFwrkNPSQ2pyXEh1tKza3kJ5Fm62Gw9B8cAKvZbT5dNRxBaemFXCgjqFMSd4HXwsX21eIgm/qfI49+2FA1DDTAACpqoYABtsWvbbl7uJuc9mWW1MrTSQWlZizOkjoSSbkmzWvfrbEbifhqlgpIA1RJDHSVKVCM7GUllJ+zGskm4JsByO9juCbyPsYuTyS1M7qcgk4dzKnrQoail8EujURFq2ZbtdrA+NSdyF0ncXLDx12mF9UFExC8mnHM+kfkPxc/K3MrfHfG8mY3iAMdL/AMu+7eRcj6gDYbcyL4S6OJkGkkED3T1t5H4Yq2W5rKJptn7Idc1O+Oef0fb7y+hB4jl8CjqzX+n/AN4lUbkmAkLFTSMqPKVJRCeYJG2w3tz2OHfhLswbMWSao1R0w5EbNJ6LfkPxfS/TTp+zGhK6IxNTxkAOkM8iLIBb31uQdhYnmfPHuuCcVmVsfjZ04qx1vjktOWXh35ozGuyOKmoYZFAelTN1PfEA6oF8Ookf7vXrAtsQQeuNB43z2CuSHL6WaOeSrlQP3Th9EKsHkdipIA0rpsbX1YdjlsPc9x3SGDTo7sqCmkbadNrW9MRso4epaUk09PFCW2YxoqkjyJAvb0xPlkcOUnJ5sUuIamFc+ojLIkYhpZXBdlUXdhGALkbm5xY13HtAlRABXxMJCY+7j0yAsxUKzMtygWxHMA679MV3H/ZdFmk6ztPJE6xhLBQwsCx5GxvdvPH5knY7ltOY2KSTSRkNqeQ7sDcEqtltfpb43wPJG7Oc3padcweapgiaXMJ3tJKikLq0i4LeYOGXhri2lqp56eGqFRIhL7LYBDYWVgLOFJA1b+8MJH+oelM2t6qdkLEstlDNff3gPP8AD9MOvDHA1DlrPLTx6HZdLOzs3huDbxGwFwD8hgBD7MuHhHn2aOANEBYLYWA759QA+CqRtho7X8wgjo1SSWNHM8LqrMAxVZU1Mq+8QBe9hi64ayL2eorZw6slXIsiW6WQA3PLdr2t0wo8adkK5jXNVNVOiOoDR6NRBVbDSdQsuwNrHe/nsB89rHH1IMskSnnSaSpBjXu2DhQbay5Hu+E2AO5LDbYkJPG0T5dR0TR6iazLfZXtcAHVHIT6kh3W3lfGwzcB0BgaBKeKJWKFikaFjoYMAS6te9rG99icWec5BT1caRTxK8cbK6Ly0leVrdLbW5EEjACTxLwpJBlmXx00PetQTwzvEvOTQG7zT5szMW+Z+GEftN4jlq6vLZkpqmnWGUBTURd39oXQ2G5vbSL46Bwq9pHDDZhR93EVWojdZIWYkBWU9bA/dLDkd7eWAMx7XmvmL+kaD9L/AM8L/CgvW0v/AORH/jXFl2lz68yqD5FV/sooP6g48ez6HXmNKPKTV/ZBb+WKD1n4m8p+DALPlD7HRmDBgxfMGYz23Ummqhl6PFp+aMf5OPpjPIZSjKy+8pBHxBuMbR20Zfro0lA3hkFz+F/Cf72nGJ4o2rKbNxsexWYSK6Zr34HU9HUCSNJF3V1DA+hFx++PbCf2Z5mZstj02aSG8dibDw+6CQCR4Su9jiq7PuPmq5a6Ct0RT07Me7FggjTwtu25KsDqJsLMtgN8XIvNJmMvqdVsoPk2hzlz2AOYlkEkyi5ij8bgeZC+6Ol2sL4ymq7YDUySLFImXwxWvJPH3sznUBpWIEKOurxGw3uOlXxNma5ZmtJmNAgNJXRKTHEthJuAyhRyaxRrbHXz63u5+Cap82/0hlyrTpIupmqYytncEOVj9+/3vGF8RPPHoiKrtC4DrZq6Wu9opJIktIqzSbKqgN3ZRlKafS9mBueZxZ9iPF9ZWSvC0EKUcaE3hi7tUcsCFFjp8V2JFvX4vGT8ERiMiuKV8rSGQvLAgCkoiEItiFXTGuw8sUnFvHMGXoaahSPvF2sigRxeey7FvwjYdeVj5lJRWbJ8PhrL57lazYy8XcXQUCXc65WHgiB3Pqf4V9fpfGE8R8Qz10veTNe3uoNlQeSj+fM4r6yqeV2kkYu7G7MxuTj2ynLJamVYoULu3QdB5k8gB5nFOdjmbHBbOqwcd+Wsub9CKiEkAAkk2AG5J8hjWOBezMC09coJ5rAdwPWTzP4eXn5Bi4I4DioQJHtLU23e2yeiX+mrmfS9sOOJq6ecjkbR2y5510aLrz8PeZ+AW2HLH7gxQZnxpQ086081TGk7EDRubE8tRAIW9wfERzGLBni/wYg12c08Loks0SSSGyIzqGYnkFBNySbDbzGM/wCGcxzKrpXzL2xFikWbuaPuUsCNaRDvLhr6wvQ35ddgGvj+umioKl6SQJURR94DZWICkM3hYEbqCNx1wox5m1RWujPKabNMtWWJVkK6XVbMkf8ACSpJNuvO+EnJa2hpjllWsveyy96mYKSXlPeAhpHG5Co3pdhYi+92vhrhisEWXHuyJstrZYiZPBrp2NmkW/MWNl87bXwBHqOLKyoTKoqGQU8FdGYtTjvZImicB21t7x0iwuBfc7EgiubPBUTUtNm8hNPTTTxVBa6JJLHvE0umwsV5X2JDc98PlB2dIgVTM2mGuNXBoUL3annAb3uh3vyvi0zrhwgVE1FFT+11Jj7w1Ado2CbAlQdmCk2sNzzwAt9h1ej09XFHfu4qtzECCLRSWZNjuL7n540nCxwZww9I1RNPKJqqqZWkZU0IAi6URB5KCRf4eWGfABgwYMAGPwnH7ig48zP2egne9mKaF/M/hFvhe/yx8byWZ7qrdk1BcW8jn3OKzvp5pf8AmSM/9pif54bex2k15hqt/RRM1/U2X9mOEbGv9h+X2innP33CD4KLm3zYfTFKtZzRt9pzVODkl0y+enkadgwYMXjClfn+XCpppoT/ALxCoPkbbH5Gx+WOZZYypKsLMpsQehHMY6qxg/axkns9aZFFo6gax+b74+tm/r4r3x5mi2BiN2cqXz1XeuP08iw7F847upenY+GZbr+db7fNb/2RhgzXskgqswmq5pXWOW32MZ06vCA2pudmsbqPPnvYZDQ1bQyJKhs8bBlPqDf6Y6XyLNEqoI54/dkW9vI9VPqDcfLCiWm6eNvYXctVy4S496/HkeWVcO01MI1hhVBECI+ZKBratJYkjUQCbczub4sJ5lRSzsFVRcsxsAB1JPIYh55nUNJEZZ3CqOQ6sf4VHU4wzjTjaavYrvHTg+GMHn+Jz1PpyH6mSdij3lDA7OsxUtNI9fQYOOu0ppdUFGSsXJpdwzeidVX15n065rgw+8C9nb1emaovHT8wOTSD08lP8XXpzuKnxTZrVHDbPp6L6tlFwlwlPXvaMaY1PjlYeFfQebeg+dsbVltDRZTCoLpCHYKZJGAMjkGwJNvI2A2G+Lyio0hRY4kCIosFUWA/z54U+1/KDVZVUKq6njAlUWufAQTb10ah88Wq6lHvMrj9p2Yp5cI9PUJe02hNLNUwSGfumVO7VWDs7myKAwBs1jvb7p6i2FDijtGzAQTlIFpKijmiE8bOkoKTI2k3sALNp5HqLm1xgz3gmaqlpZaJe6hqKSM3KhRDLCA8Lup33X7LYG1ybHli2PZ7V1k0s2Y1EK9/F3MsNLG2llXxI+qQ37xX0sDpPu25HEpzBSnpa+OSsklrZ5a7K+7ljXVpjkhPic6Rz2JB+AHwjR00jVks0lLV1dLUS+10yQRXSZpN0WeS91WL3dB5G5sB72xz5PSUz+2zGzRU3cvLI2xjBv4xyJJ623vbyxN4drqaenjejKGnItHoXSoCkiwWwtYi1rDAFbw3w8gC1VTSwJmEgDTMi6rNa1lLFiLCwOk2vfnisi7L6NZg+uoMKyd6tKZT3Cve+oIB572vbe3LbDvgwBDpcqgikeSOGJJJPfdUVWb8xAufniZj4mmVFLOwVQLlmNgB5knbEKlzymlieaOeJ4Y765FkVlXSATdgbCwIPwOALDBhPqu0KBaValY5mE0oipkZNBnZraWTUdkN/ea3unblf9rOOFiqoaWSNVkMBnqj3l1p1Vbm5C+I3FuS7WPXADfgxnMfbBSOKYxxTMJ5RG9wB3ILaVaSxI8RuQL7hWPSxidp/E1UamOgy95BMYjI3cIHctq0ojE+GNLgszE3tblfcDUceNRVxxqzO6oqC7szABR5sTsB6nGU8bVdSJ8tYTR1Eyy913Ee8a1Ii3eUg3OmRg1iF0oDsCScePB0gizLMsvljkrmmliMjyBSCukl3luNIVSRpXrqUDlfAF7wr2lRVNdUwF9a96sdMsUTvdRcNKzKpGkmxuSAAL8rnFV225xdoaVT7v2j/E3Cj6aj8xiNwFxdHTe3RJCe8/0hLJIgXSsMA0gsxA0iwQoqDctYdcIed5m1VUSzv70jE28h0X5AAfLEF8slkdzYWG/Uu/VfCPm/fkQcdJcF5V7LRQREWYLd/wAzeJh8ibfLGK9nOSe110YIvHF9o/wU7D5tYW8r46Fx5w8eMiz/AFBiM3Gld7+wYMGDFkzQYWe0Lh722jdVF5Y/HH6kc1/rC4+Nj0wzYMfGs1kySq2VU1OPFHKZGHLgXjo5fHLGyGRG8UYvaz8t/wAJHP8AKNtzib2s8L+zz+0xj7Gc+K33X5n5Nz+Or0xn+KOsJG7i6cdh02s4vzLLPs8mrJTLO+o9ANlUeSjoP1PW+IEMTOwVQWZjYKBcknoANycS8mymWqlWGFdTt9AOrMegH+d8bBScMQZPQ1FS1pahIXYuRtfSbIg6Ana/M3+Q+wg5sixmOpwUFFLXkl70RA4C7N1TTUVel35rFsVX1fox9OQ9emnY594GoszoIKNqaTXJWu0iUbAaO7CG80jHdeaGwtsRvc2D6vaWKajhmr47VEzvGtPANR1RuY3IJcjTqFxv1AGq1zcjBRWSMbicVZiJ79j9EaLgwvcP8Z0lXFJKr913JtMk9o2iPk4JsL+d7bEXuDi5oK6KdBJDIksZ5MjBgfmDbHorkjBgwYAUe1CPvKNITuJ6qnjPzmQ7/TFlw3ndFMZYKN4z7M1nWNbKpYk+Gw0kX1br1Bwv9s1NLLQxpThjM1TEI9PMNc2O3K3O/TFL/wCR6ujzIf6MCQUs1KsUkpse7KkAuFv4pCFBBIsS7E9cAQOPe0WpjmPcTJBTR1fszEKryuUCtM41gqAmpVtY7sL87YvO1jPKqPuVoamJGE0SSILl9UhPdhyAdMZCknkTy+MfIOzFnjrlr21GokkERUjwK0mvvRYWDs6qxHkig9Ri/wAs7PII6angkkklaGdah5L2MsiAhdd7nQBYBQdgi787gKHaEppTR008stZ3rSzSLK39NKEVIYVVRZUMrA6ALDc7nEHgKsaOmnySpi1PHK4nJJRI6YgF5tZHncre19aHYXxrWYcPQT1MFTImqam1d2b7DVa5I6kW2vyvfyxNehjJcmNCZF0OSoJdReyttuviOx23PngDF8vy0PlVVDUd7V0Ym0ZWQjGZ2AcApb7gtsSNNg/SwxN/8r1LVeU0tX3koWlcVThQUZVcOsLNfcAqit1O38RxsSqALDYDkMfuAM5yzs2Jpq9Kh0WetqTMJIwTos+qPna9iWNvxWwf6pou/in9qqEcRlZ2ibu3ndmLM7OCSA1yCo6aQCLY0bBgCloOFKSHuO6hVfZg3cgX8JcAM258TEC2prnnvucWkVKis7qih5La2AALWFhqPM2Gwvj2wr8fcVrQQXWxnk2iX93PoP1Nh52+NpLNklNU7ZqEFqxG7Ws7jVmo6dUXWwkqWRQNbbaQxHMiwJJ/D5HGZ4+5pS7FmJZmJLE8yTuSfnhv7M+FvbKjXIt6eEgvcbMeifzPoLdRii25yNzVCvAYbXguPa/fA0jss4e9lpA7i009na/ML91fob/Fj5Yc8GDF2Md1ZGIvuldY7JcWGDBgx6IQwYMGAIma5dHUxPDKupHFiP2I9QdwfMY504o4fkoZ2hk3HNH6OvRh/MdDjpbFHxdw1HXwGN/C43je26N/MHkR1+IBEVte8s1xOrsvaDws8pfsfHs7fU54yzMJKeVJYmKyIbg/yPmCNiMbxw5n1Nm9K0ciKWK2mhb9x1Kk8j0xhedZTLSzNDMul1+hHRlPUHz/AJ4+MszGSnkWWFyki8iP2PmD5HFaE3Bmkx+BrxtalF68n75HSkWURLMsyrZ1i7lbE2VL30qvIXIG4H3V8sIXGXAaN7Gxhashp1eOaIHTIwfxd8hDL4g+5W+4Y4uuCOPIq5RHJpiqeqX2f1jv9dPMetr4ccXYyUlmjF3UWUzcLFkzHM+4Zyqipo75fIXrJAqxTVJi06NR1O5kKoLb8ze4Hnaq4NzBaKizyeA91EmhYFSXvgkhVlBV7aWuzpuL7AXJsCduzHLoahNE8UcqXvpkQOLjkbMCL4XM24FgeJYadI4Imqo55kVPDIEtdAoIC6tK8hbYm1zj6RFT2c59mBFNT5hCA0sDyJKW+0YIyC0iW2OmRd73233vjQ8VAyxzXe0sy6FgMUai+oamRnYm9t9Ci1vu898S84qRFTzSMbLHGzE3tYKpJN+nLngCZgxh3A/aFUQUlPEyPMWikELSElp5zMqpFHdr92muzMb+6wHu7utP2iKlX7HKoZolHtdRHtDC7EAL4rkjUwTUSLHc8jYB8wYjS5hEsiwtLGsrglIy4DMBzKre5AseXliQWFwL7nlgD9wYzXh/Oa2pz6sSOXVl1OAjqQCocIBoU8w3eaiT5KQfu40rABgwYMAGDBhY4y41hoFsftJyPDED+rn7o/U9PT42ks2SVUztmoQWbZM4s4lioITJIbsdo4wd3P8AIDqenxsDz5neby1czTTNqdvoo6Ko6Af5uSTgzrN5auVppm1O30UdFUdAPL58yTjxy6gknkWKJS8jmwA/c+QHMk8hinZY5s2mz9nwwcN6T+Lm+h75FlElXOkMQuzHc9FHVm9B/wDHM46L4eyaOjgSCIeFeZ6sTzY+pP02HTFbwRwmmXw22aZ95H8/wr+Efrz9AyYnqr3dXxM9tXaP/JnuQ/Yvq+voGDBgxMcgMGDBgAwYMGADBgwYAouLeFoa+LRJ4XX+jkA3U/zU9V/Y2IwXiPh+ail7uZbX91h7rjzU/wAuYx0viFm+VRVUZinQOh6HofMHmD6jEVlSlquJ1dnbUnhXuy1h06d3ocwoxBBBIINwRsQfMY0nhHtSeO0daDInISj3x+YfeHrz+JxXcYdm89LeSDVPB6C7r+YAbj8Q+YGEXFXOUGaiUcNj6uq+q9DqLLMyiqEEkMiyIeqn9D1B9DviXjl7LMzmp31wyNG3mptf0I5EehxoeRdrki2WriEg/jj8LfNT4SfgVxYjenxM/ithXQ1qe8vk/fvI17EbM6FKiGSGQXjlQo4BIuGFiLjfkcU2Ucb0NRbROqsfuyeA/DxWB+ROGFTfcbjEyafA41lU63lOLT7RbTgyAVVLOoASjhMUMVtlJt4733IW436m974V6zgWuilr0o5KU0uZEmXv1bXEXvrKaRZtmawY87eRJ03Bj6RmQpkH+kM8KlpVgyynSEyIxR5HIJtrUhhcM17H7v4sRJcyqnnmroY4fY8mM0UYqJJXkdrASeIsTqI2UtyDgb8xtAH64Q+JuzuKVzJCZlE9RE9TCsloZAJFZ3dDsWIHTr053AVcl4imymGlp0pmq62vU1UiAFG1PqZrnxXOkKNOkW0MSTqAGp8M5o9VTRzyQSU7uDqikBDKQSOoBsbXBsLgg2GE7jbJKyZpFWATN3iyUVSsqRmlIVAVcMNWm6ljp16r8gQMM2ZcYUdMLS1KFxzVPG1/gt7fO2PjaXE911zseUE2+zUv8eFdWxwoXldY0HNmIA/X9sZbnna6TdaSG345efyVTb5lvljOs2zieqfXPK0jdLnYflA2HyAxDK9LgdnC7Cus1t+FfN+/eRovF3aqTeOhFhyMzDf+op5fFvp1xl00rOxZ2LMxuWY3JPmSdzj4w48H9n9RW2d7w0531sN2H4B1/MdvjyxXblNmhhVhsBXnwXXm/fRC9kmTTVcoigQsx5+Sj+Jj0H+Rc43ngzhCLL49vHMw8chHP8K+S/v16WsshyOCjiEcCaV6nmzHzY9T+3S2LLFmurd1fEzO0dqzxPwQ0h9X3+gYMGDExyAwYMGADBgwYAMGDBgAwYMGADBgwYAMKXFHZ/S1l3t3Mx/3iAbn8a8j8dj64bcGPjinoyWm6ymW9W8mc/8AEHZ7WUtyE76MffiufqvvD6EeuFMjHVmKfOeF6Sq/poEZj98DS39pbN+uK8qP4s7+G/qCS0ujn2r0/wBHNWJdDmc0P9FLJH+R2X9jjVsz7IIW3gneP0cBx8ARpP74WK3sqrkvo7qUdNL2P98AfriJ1TXI60NqYO5ZOS8dPPQrabtBzFOVSxH4lRv1K3/XE+PtSrxzaI/GP/2IxU1HBGYJzpZD+Wzf4ScQm4dqxzpaj/8Ai/8A24+ZzXU9fo4GzXKD+Qxv2p155GIfCP8A9ycQajtDzF/+IKjyVEH6hb/ripXh2rPKlqD/APpf/txNp+Cq9+VLL/WAX/ERhnN9R+hgYa5Q+hWV2bzz/wBNNLIPJ3Zh9CbYhYd6Lssr394RRfnkv/gDYZ8s7H4xvPUM34Y1C/q1/wBhj6q5vkeZ7TwdKyUl4a+WhkOGbh/gSsq7FYjHGf8AeS3UfIW1N8hb1xteTcI0dLYxQKGH328bfItcj5WxeYljR/JnKxH9QN6Ux8X6CXwx2b0tLZ5B38o+848IP4V5fM3Pww6YMGJ4xUeBwLr7Lpb1ks2GDBgx6IQwYMGADBgwYAMGDBgAwYMGADBgwYAMGDBgAwYMGADBgwYAMGDBgAwYMGADBgwYAMGDBgAwYMGADBgwYAMGDBgAwYMGADBgwYAMGDBgD//Z" id="227" name="Google Shape;227;g25b96e8e29b_0_453"/>
          <p:cNvSpPr/>
          <p:nvPr/>
        </p:nvSpPr>
        <p:spPr>
          <a:xfrm>
            <a:off x="407988" y="-1825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https://encrypted-tbn2.gstatic.com/images?q=tbn:ANd9GcTHyqQaDqRsvqe9Lq-8kBeGAD56PlAdNJUZaTGZhibV2su-52_77A" id="228" name="Google Shape;228;g25b96e8e29b_0_453"/>
          <p:cNvSpPr/>
          <p:nvPr/>
        </p:nvSpPr>
        <p:spPr>
          <a:xfrm>
            <a:off x="255588" y="-1325563"/>
            <a:ext cx="45720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9" name="Google Shape;229;g25b96e8e29b_0_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150" y="122225"/>
            <a:ext cx="506253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5b96e8e29b_0_453"/>
          <p:cNvSpPr/>
          <p:nvPr/>
        </p:nvSpPr>
        <p:spPr>
          <a:xfrm>
            <a:off x="712800" y="369400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Swanson Admirals avoid…</a:t>
            </a:r>
            <a:endParaRPr/>
          </a:p>
        </p:txBody>
      </p:sp>
      <p:pic>
        <p:nvPicPr>
          <p:cNvPr id="231" name="Google Shape;231;g25b96e8e29b_0_4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5620" y="4708736"/>
            <a:ext cx="1647775" cy="1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42b02f5f6_0_7"/>
          <p:cNvSpPr txBox="1"/>
          <p:nvPr>
            <p:ph type="ctrTitle"/>
          </p:nvPr>
        </p:nvSpPr>
        <p:spPr>
          <a:xfrm>
            <a:off x="1774913" y="520100"/>
            <a:ext cx="51177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/>
              <a:t>No Tolerance Policy</a:t>
            </a:r>
            <a:endParaRPr b="1"/>
          </a:p>
        </p:txBody>
      </p:sp>
      <p:sp>
        <p:nvSpPr>
          <p:cNvPr id="237" name="Google Shape;237;g2742b02f5f6_0_7"/>
          <p:cNvSpPr txBox="1"/>
          <p:nvPr>
            <p:ph idx="1" type="subTitle"/>
          </p:nvPr>
        </p:nvSpPr>
        <p:spPr>
          <a:xfrm>
            <a:off x="760950" y="1426825"/>
            <a:ext cx="7584300" cy="50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20000"/>
              <a:buNone/>
            </a:pPr>
            <a:r>
              <a:rPr lang="en-US" sz="2000"/>
              <a:t> 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slurs based upon the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actual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perceived race, ethnicity, color,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origin, citizenship/immigration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status, weight, gender,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 identity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not permitted in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Arlington Public Schools.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 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2002-08-27T17:01:12Z</dcterms:created>
  <dc:creator>Arlington Public Schools</dc:creator>
</cp:coreProperties>
</file>