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0" d="100"/>
          <a:sy n="70"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6175-68C7-48C3-B52A-A3B7C487DDA9}"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FECE5-4087-4363-A6A1-C21155B39657}" type="slidenum">
              <a:rPr lang="en-US" smtClean="0"/>
              <a:t>‹#›</a:t>
            </a:fld>
            <a:endParaRPr lang="en-US"/>
          </a:p>
        </p:txBody>
      </p:sp>
    </p:spTree>
    <p:extLst>
      <p:ext uri="{BB962C8B-B14F-4D97-AF65-F5344CB8AC3E}">
        <p14:creationId xmlns:p14="http://schemas.microsoft.com/office/powerpoint/2010/main" val="355609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3208322e3_6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23208322e3_6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3208322e3_6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223208322e3_6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3208322e3_6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223208322e3_6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3208322e3_6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223208322e3_6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3208322e3_6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223208322e3_6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23208322e3_6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23208322e3_6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3208322e3_6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23208322e3_6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3208322e3_6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23208322e3_6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3208322e3_6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23208322e3_6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3208322e3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23208322e3_6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23208322e3_6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23208322e3_6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3208322e3_6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223208322e3_6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23208322e3_6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223208322e3_6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3208322e3_6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223208322e3_6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23208322e3_6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223208322e3_6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23208322e3_6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23208322e3_6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3208322e3_6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23208322e3_6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23208322e3_6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223208322e3_6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3208322e3_6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23208322e3_6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&amp; respond protocol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23208322e3_6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23208322e3_6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3208322e3_6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223208322e3_6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23208322e3_6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223208322e3_6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8EAC-B067-E8DE-837F-9F33F09150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83A59-122D-641F-646F-190FF9680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9650B-C4CF-05CC-D170-20723D8AA853}"/>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6246BBAF-DE08-4539-5235-64789AD9D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D17CB-F5EF-C887-F78B-7B70B26F6521}"/>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36741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CECD-3A19-93B0-064A-34A9B79DC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97C71-23AA-E77A-6366-48ADDD86D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89F8C-110D-B64F-93CE-AB6DF2659665}"/>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DFAD789F-218D-F104-5214-3940649A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A2AA8-6004-A143-093C-93A25C46BD4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85982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77D1E-7344-D48A-75BD-8FD712772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C5CD1-29DA-2990-9AA8-0315B04C7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2D25-994F-B70E-7FE9-D0A2318CF088}"/>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8C69E354-51E1-E288-59D6-024711C64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DE570-1575-EC16-30A2-E8A012EA2B80}"/>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02930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38000" y="1854501"/>
            <a:ext cx="7716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7" name="Google Shape;67;p15"/>
          <p:cNvSpPr txBox="1">
            <a:spLocks noGrp="1"/>
          </p:cNvSpPr>
          <p:nvPr>
            <p:ph type="subTitle" idx="1"/>
          </p:nvPr>
        </p:nvSpPr>
        <p:spPr>
          <a:xfrm>
            <a:off x="2351200" y="3187100"/>
            <a:ext cx="7489600" cy="18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pic>
        <p:nvPicPr>
          <p:cNvPr id="68" name="Google Shape;68;p15"/>
          <p:cNvPicPr preferRelativeResize="0"/>
          <p:nvPr/>
        </p:nvPicPr>
        <p:blipFill rotWithShape="1">
          <a:blip r:embed="rId2">
            <a:alphaModFix/>
          </a:blip>
          <a:srcRect/>
          <a:stretch/>
        </p:blipFill>
        <p:spPr>
          <a:xfrm rot="10800000" flipH="1">
            <a:off x="1" y="2349768"/>
            <a:ext cx="4318335" cy="4565797"/>
          </a:xfrm>
          <a:prstGeom prst="rect">
            <a:avLst/>
          </a:prstGeom>
          <a:noFill/>
          <a:ln>
            <a:noFill/>
          </a:ln>
        </p:spPr>
      </p:pic>
      <p:pic>
        <p:nvPicPr>
          <p:cNvPr id="69" name="Google Shape;69;p15"/>
          <p:cNvPicPr preferRelativeResize="0"/>
          <p:nvPr/>
        </p:nvPicPr>
        <p:blipFill rotWithShape="1">
          <a:blip r:embed="rId3">
            <a:alphaModFix amt="42000"/>
          </a:blip>
          <a:srcRect/>
          <a:stretch/>
        </p:blipFill>
        <p:spPr>
          <a:xfrm rot="-1771295">
            <a:off x="-2221270" y="-1976366"/>
            <a:ext cx="5689204" cy="3716867"/>
          </a:xfrm>
          <a:prstGeom prst="rect">
            <a:avLst/>
          </a:prstGeom>
          <a:noFill/>
          <a:ln>
            <a:noFill/>
          </a:ln>
        </p:spPr>
      </p:pic>
      <p:pic>
        <p:nvPicPr>
          <p:cNvPr id="70" name="Google Shape;70;p15"/>
          <p:cNvPicPr preferRelativeResize="0"/>
          <p:nvPr/>
        </p:nvPicPr>
        <p:blipFill rotWithShape="1">
          <a:blip r:embed="rId4">
            <a:alphaModFix/>
          </a:blip>
          <a:srcRect/>
          <a:stretch/>
        </p:blipFill>
        <p:spPr>
          <a:xfrm rot="1448344" flipH="1">
            <a:off x="-740202" y="-2620741"/>
            <a:ext cx="4562876" cy="2981012"/>
          </a:xfrm>
          <a:prstGeom prst="rect">
            <a:avLst/>
          </a:prstGeom>
          <a:noFill/>
          <a:ln>
            <a:noFill/>
          </a:ln>
        </p:spPr>
      </p:pic>
      <p:pic>
        <p:nvPicPr>
          <p:cNvPr id="71" name="Google Shape;71;p15"/>
          <p:cNvPicPr preferRelativeResize="0"/>
          <p:nvPr/>
        </p:nvPicPr>
        <p:blipFill rotWithShape="1">
          <a:blip r:embed="rId4">
            <a:alphaModFix/>
          </a:blip>
          <a:srcRect/>
          <a:stretch/>
        </p:blipFill>
        <p:spPr>
          <a:xfrm rot="7791725">
            <a:off x="9598000" y="5424958"/>
            <a:ext cx="4562875" cy="2981012"/>
          </a:xfrm>
          <a:prstGeom prst="rect">
            <a:avLst/>
          </a:prstGeom>
          <a:noFill/>
          <a:ln>
            <a:noFill/>
          </a:ln>
        </p:spPr>
      </p:pic>
      <p:pic>
        <p:nvPicPr>
          <p:cNvPr id="72" name="Google Shape;72;p15"/>
          <p:cNvPicPr preferRelativeResize="0"/>
          <p:nvPr/>
        </p:nvPicPr>
        <p:blipFill rotWithShape="1">
          <a:blip r:embed="rId3">
            <a:alphaModFix amt="42000"/>
          </a:blip>
          <a:srcRect/>
          <a:stretch/>
        </p:blipFill>
        <p:spPr>
          <a:xfrm rot="9948443" flipH="1">
            <a:off x="7605131" y="5366168"/>
            <a:ext cx="5689203" cy="3716867"/>
          </a:xfrm>
          <a:prstGeom prst="rect">
            <a:avLst/>
          </a:prstGeom>
          <a:noFill/>
          <a:ln>
            <a:noFill/>
          </a:ln>
        </p:spPr>
      </p:pic>
      <p:pic>
        <p:nvPicPr>
          <p:cNvPr id="73" name="Google Shape;73;p15"/>
          <p:cNvPicPr preferRelativeResize="0"/>
          <p:nvPr/>
        </p:nvPicPr>
        <p:blipFill rotWithShape="1">
          <a:blip r:embed="rId5">
            <a:alphaModFix/>
          </a:blip>
          <a:srcRect/>
          <a:stretch/>
        </p:blipFill>
        <p:spPr>
          <a:xfrm rot="10800000" flipH="1">
            <a:off x="7668867" y="1"/>
            <a:ext cx="4523133" cy="4782332"/>
          </a:xfrm>
          <a:prstGeom prst="rect">
            <a:avLst/>
          </a:prstGeom>
          <a:noFill/>
          <a:ln>
            <a:noFill/>
          </a:ln>
        </p:spPr>
      </p:pic>
    </p:spTree>
    <p:extLst>
      <p:ext uri="{BB962C8B-B14F-4D97-AF65-F5344CB8AC3E}">
        <p14:creationId xmlns:p14="http://schemas.microsoft.com/office/powerpoint/2010/main" val="164160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6"/>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609585" lvl="0" indent="-406390" algn="l">
              <a:lnSpc>
                <a:spcPct val="100000"/>
              </a:lnSpc>
              <a:spcBef>
                <a:spcPts val="0"/>
              </a:spcBef>
              <a:spcAft>
                <a:spcPts val="0"/>
              </a:spcAft>
              <a:buClr>
                <a:schemeClr val="lt2"/>
              </a:buClr>
              <a:buSzPts val="1200"/>
              <a:buChar char="○"/>
              <a:defRPr sz="1667">
                <a:solidFill>
                  <a:srgbClr val="434343"/>
                </a:solidFill>
              </a:defRPr>
            </a:lvl1pPr>
            <a:lvl2pPr marL="1219170" lvl="1" indent="-406390" algn="l">
              <a:lnSpc>
                <a:spcPct val="115000"/>
              </a:lnSpc>
              <a:spcBef>
                <a:spcPts val="0"/>
              </a:spcBef>
              <a:spcAft>
                <a:spcPts val="0"/>
              </a:spcAft>
              <a:buClr>
                <a:srgbClr val="434343"/>
              </a:buClr>
              <a:buSzPts val="1200"/>
              <a:buFont typeface="Roboto Condensed Light"/>
              <a:buChar char="○"/>
              <a:defRPr>
                <a:solidFill>
                  <a:srgbClr val="434343"/>
                </a:solidFill>
              </a:defRPr>
            </a:lvl2pPr>
            <a:lvl3pPr marL="1828754" lvl="2" indent="-406390" algn="l">
              <a:lnSpc>
                <a:spcPct val="115000"/>
              </a:lnSpc>
              <a:spcBef>
                <a:spcPts val="0"/>
              </a:spcBef>
              <a:spcAft>
                <a:spcPts val="0"/>
              </a:spcAft>
              <a:buClr>
                <a:srgbClr val="434343"/>
              </a:buClr>
              <a:buSzPts val="1200"/>
              <a:buFont typeface="Roboto Condensed Light"/>
              <a:buChar char="■"/>
              <a:defRPr>
                <a:solidFill>
                  <a:srgbClr val="434343"/>
                </a:solidFill>
              </a:defRPr>
            </a:lvl3pPr>
            <a:lvl4pPr marL="2438339" lvl="3" indent="-406390" algn="l">
              <a:lnSpc>
                <a:spcPct val="115000"/>
              </a:lnSpc>
              <a:spcBef>
                <a:spcPts val="0"/>
              </a:spcBef>
              <a:spcAft>
                <a:spcPts val="0"/>
              </a:spcAft>
              <a:buClr>
                <a:srgbClr val="434343"/>
              </a:buClr>
              <a:buSzPts val="1200"/>
              <a:buFont typeface="Roboto Condensed Light"/>
              <a:buChar char="●"/>
              <a:defRPr>
                <a:solidFill>
                  <a:srgbClr val="434343"/>
                </a:solidFill>
              </a:defRPr>
            </a:lvl4pPr>
            <a:lvl5pPr marL="3047924" lvl="4" indent="-406390" algn="l">
              <a:lnSpc>
                <a:spcPct val="115000"/>
              </a:lnSpc>
              <a:spcBef>
                <a:spcPts val="0"/>
              </a:spcBef>
              <a:spcAft>
                <a:spcPts val="0"/>
              </a:spcAft>
              <a:buClr>
                <a:srgbClr val="434343"/>
              </a:buClr>
              <a:buSzPts val="1200"/>
              <a:buFont typeface="Roboto Condensed Light"/>
              <a:buChar char="○"/>
              <a:defRPr>
                <a:solidFill>
                  <a:srgbClr val="434343"/>
                </a:solidFill>
              </a:defRPr>
            </a:lvl5pPr>
            <a:lvl6pPr marL="3657509" lvl="5" indent="-406390" algn="l">
              <a:lnSpc>
                <a:spcPct val="115000"/>
              </a:lnSpc>
              <a:spcBef>
                <a:spcPts val="0"/>
              </a:spcBef>
              <a:spcAft>
                <a:spcPts val="0"/>
              </a:spcAft>
              <a:buClr>
                <a:srgbClr val="434343"/>
              </a:buClr>
              <a:buSzPts val="1200"/>
              <a:buFont typeface="Roboto Condensed Light"/>
              <a:buChar char="■"/>
              <a:defRPr>
                <a:solidFill>
                  <a:srgbClr val="434343"/>
                </a:solidFill>
              </a:defRPr>
            </a:lvl6pPr>
            <a:lvl7pPr marL="4267093" lvl="6" indent="-406390" algn="l">
              <a:lnSpc>
                <a:spcPct val="115000"/>
              </a:lnSpc>
              <a:spcBef>
                <a:spcPts val="0"/>
              </a:spcBef>
              <a:spcAft>
                <a:spcPts val="0"/>
              </a:spcAft>
              <a:buClr>
                <a:srgbClr val="434343"/>
              </a:buClr>
              <a:buSzPts val="1200"/>
              <a:buFont typeface="Roboto Condensed Light"/>
              <a:buChar char="●"/>
              <a:defRPr>
                <a:solidFill>
                  <a:srgbClr val="434343"/>
                </a:solidFill>
              </a:defRPr>
            </a:lvl7pPr>
            <a:lvl8pPr marL="4876678" lvl="7" indent="-406390" algn="l">
              <a:lnSpc>
                <a:spcPct val="115000"/>
              </a:lnSpc>
              <a:spcBef>
                <a:spcPts val="0"/>
              </a:spcBef>
              <a:spcAft>
                <a:spcPts val="0"/>
              </a:spcAft>
              <a:buClr>
                <a:srgbClr val="434343"/>
              </a:buClr>
              <a:buSzPts val="1200"/>
              <a:buFont typeface="Roboto Condensed Light"/>
              <a:buChar char="○"/>
              <a:defRPr>
                <a:solidFill>
                  <a:srgbClr val="434343"/>
                </a:solidFill>
              </a:defRPr>
            </a:lvl8pPr>
            <a:lvl9pPr marL="5486263" lvl="8" indent="-406390" algn="l">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pic>
        <p:nvPicPr>
          <p:cNvPr id="77" name="Google Shape;77;p16"/>
          <p:cNvPicPr preferRelativeResize="0"/>
          <p:nvPr/>
        </p:nvPicPr>
        <p:blipFill rotWithShape="1">
          <a:blip r:embed="rId2">
            <a:alphaModFix amt="63000"/>
          </a:blip>
          <a:srcRect/>
          <a:stretch/>
        </p:blipFill>
        <p:spPr>
          <a:xfrm rot="-3918722" flipH="1">
            <a:off x="-3788725" y="-1423447"/>
            <a:ext cx="5641597" cy="3685765"/>
          </a:xfrm>
          <a:prstGeom prst="rect">
            <a:avLst/>
          </a:prstGeom>
          <a:noFill/>
          <a:ln>
            <a:noFill/>
          </a:ln>
        </p:spPr>
      </p:pic>
      <p:pic>
        <p:nvPicPr>
          <p:cNvPr id="78" name="Google Shape;78;p16"/>
          <p:cNvPicPr preferRelativeResize="0"/>
          <p:nvPr/>
        </p:nvPicPr>
        <p:blipFill rotWithShape="1">
          <a:blip r:embed="rId3">
            <a:alphaModFix/>
          </a:blip>
          <a:srcRect/>
          <a:stretch/>
        </p:blipFill>
        <p:spPr>
          <a:xfrm rot="3736558" flipH="1">
            <a:off x="-1664468" y="-373855"/>
            <a:ext cx="1888869" cy="2018548"/>
          </a:xfrm>
          <a:prstGeom prst="rect">
            <a:avLst/>
          </a:prstGeom>
          <a:noFill/>
          <a:ln>
            <a:noFill/>
          </a:ln>
        </p:spPr>
      </p:pic>
      <p:pic>
        <p:nvPicPr>
          <p:cNvPr id="79" name="Google Shape;79;p16"/>
          <p:cNvPicPr preferRelativeResize="0"/>
          <p:nvPr/>
        </p:nvPicPr>
        <p:blipFill rotWithShape="1">
          <a:blip r:embed="rId4">
            <a:alphaModFix amt="42000"/>
          </a:blip>
          <a:srcRect/>
          <a:stretch/>
        </p:blipFill>
        <p:spPr>
          <a:xfrm rot="-9921072" flipH="1">
            <a:off x="-1215278" y="6307377"/>
            <a:ext cx="5689199" cy="3716864"/>
          </a:xfrm>
          <a:prstGeom prst="rect">
            <a:avLst/>
          </a:prstGeom>
          <a:noFill/>
          <a:ln>
            <a:noFill/>
          </a:ln>
        </p:spPr>
      </p:pic>
      <p:pic>
        <p:nvPicPr>
          <p:cNvPr id="80" name="Google Shape;80;p16"/>
          <p:cNvPicPr preferRelativeResize="0"/>
          <p:nvPr/>
        </p:nvPicPr>
        <p:blipFill rotWithShape="1">
          <a:blip r:embed="rId5">
            <a:alphaModFix amt="42000"/>
          </a:blip>
          <a:srcRect/>
          <a:stretch/>
        </p:blipFill>
        <p:spPr>
          <a:xfrm rot="-6361050">
            <a:off x="-3648779" y="4563145"/>
            <a:ext cx="5689200" cy="3716865"/>
          </a:xfrm>
          <a:prstGeom prst="rect">
            <a:avLst/>
          </a:prstGeom>
          <a:noFill/>
          <a:ln>
            <a:noFill/>
          </a:ln>
        </p:spPr>
      </p:pic>
      <p:pic>
        <p:nvPicPr>
          <p:cNvPr id="81" name="Google Shape;81;p16"/>
          <p:cNvPicPr preferRelativeResize="0"/>
          <p:nvPr/>
        </p:nvPicPr>
        <p:blipFill rotWithShape="1">
          <a:blip r:embed="rId5">
            <a:alphaModFix amt="42000"/>
          </a:blip>
          <a:srcRect/>
          <a:stretch/>
        </p:blipFill>
        <p:spPr>
          <a:xfrm rot="1572134" flipH="1">
            <a:off x="8158220" y="-2426130"/>
            <a:ext cx="5689201" cy="3716863"/>
          </a:xfrm>
          <a:prstGeom prst="rect">
            <a:avLst/>
          </a:prstGeom>
          <a:noFill/>
          <a:ln>
            <a:noFill/>
          </a:ln>
        </p:spPr>
      </p:pic>
      <p:pic>
        <p:nvPicPr>
          <p:cNvPr id="82" name="Google Shape;82;p16"/>
          <p:cNvPicPr preferRelativeResize="0"/>
          <p:nvPr/>
        </p:nvPicPr>
        <p:blipFill rotWithShape="1">
          <a:blip r:embed="rId4">
            <a:alphaModFix amt="42000"/>
          </a:blip>
          <a:srcRect/>
          <a:stretch/>
        </p:blipFill>
        <p:spPr>
          <a:xfrm rot="4438950">
            <a:off x="10293437" y="-324365"/>
            <a:ext cx="5689200" cy="3716865"/>
          </a:xfrm>
          <a:prstGeom prst="rect">
            <a:avLst/>
          </a:prstGeom>
          <a:noFill/>
          <a:ln>
            <a:noFill/>
          </a:ln>
        </p:spPr>
      </p:pic>
      <p:pic>
        <p:nvPicPr>
          <p:cNvPr id="83" name="Google Shape;83;p16"/>
          <p:cNvPicPr preferRelativeResize="0"/>
          <p:nvPr/>
        </p:nvPicPr>
        <p:blipFill rotWithShape="1">
          <a:blip r:embed="rId2">
            <a:alphaModFix/>
          </a:blip>
          <a:srcRect/>
          <a:stretch/>
        </p:blipFill>
        <p:spPr>
          <a:xfrm rot="9178279" flipH="1">
            <a:off x="7672824" y="6445168"/>
            <a:ext cx="5641597" cy="3685765"/>
          </a:xfrm>
          <a:prstGeom prst="rect">
            <a:avLst/>
          </a:prstGeom>
          <a:noFill/>
          <a:ln>
            <a:noFill/>
          </a:ln>
        </p:spPr>
      </p:pic>
      <p:pic>
        <p:nvPicPr>
          <p:cNvPr id="84" name="Google Shape;84;p16"/>
          <p:cNvPicPr preferRelativeResize="0"/>
          <p:nvPr/>
        </p:nvPicPr>
        <p:blipFill rotWithShape="1">
          <a:blip r:embed="rId3">
            <a:alphaModFix/>
          </a:blip>
          <a:srcRect/>
          <a:stretch/>
        </p:blipFill>
        <p:spPr>
          <a:xfrm rot="-2700000">
            <a:off x="11290632" y="5295130"/>
            <a:ext cx="2608931" cy="2788069"/>
          </a:xfrm>
          <a:prstGeom prst="rect">
            <a:avLst/>
          </a:prstGeom>
          <a:noFill/>
          <a:ln>
            <a:noFill/>
          </a:ln>
        </p:spPr>
      </p:pic>
      <p:cxnSp>
        <p:nvCxnSpPr>
          <p:cNvPr id="85" name="Google Shape;85;p16"/>
          <p:cNvCxnSpPr/>
          <p:nvPr/>
        </p:nvCxnSpPr>
        <p:spPr>
          <a:xfrm>
            <a:off x="960000" y="1307876"/>
            <a:ext cx="8849600" cy="0"/>
          </a:xfrm>
          <a:prstGeom prst="straightConnector1">
            <a:avLst/>
          </a:prstGeom>
          <a:noFill/>
          <a:ln w="9525"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350164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a:stretch/>
        </p:blipFill>
        <p:spPr>
          <a:xfrm rot="-3008275">
            <a:off x="-2442806" y="-1236018"/>
            <a:ext cx="4562875" cy="2981012"/>
          </a:xfrm>
          <a:prstGeom prst="rect">
            <a:avLst/>
          </a:prstGeom>
          <a:noFill/>
          <a:ln>
            <a:noFill/>
          </a:ln>
        </p:spPr>
      </p:pic>
      <p:pic>
        <p:nvPicPr>
          <p:cNvPr id="92" name="Google Shape;92;p19"/>
          <p:cNvPicPr preferRelativeResize="0"/>
          <p:nvPr/>
        </p:nvPicPr>
        <p:blipFill rotWithShape="1">
          <a:blip r:embed="rId3">
            <a:alphaModFix amt="42000"/>
          </a:blip>
          <a:srcRect/>
          <a:stretch/>
        </p:blipFill>
        <p:spPr>
          <a:xfrm rot="-851557" flipH="1">
            <a:off x="-952764" y="-2596884"/>
            <a:ext cx="5689203" cy="3716867"/>
          </a:xfrm>
          <a:prstGeom prst="rect">
            <a:avLst/>
          </a:prstGeom>
          <a:noFill/>
          <a:ln>
            <a:noFill/>
          </a:ln>
        </p:spPr>
      </p:pic>
      <p:pic>
        <p:nvPicPr>
          <p:cNvPr id="93" name="Google Shape;93;p19"/>
          <p:cNvPicPr preferRelativeResize="0"/>
          <p:nvPr/>
        </p:nvPicPr>
        <p:blipFill rotWithShape="1">
          <a:blip r:embed="rId4">
            <a:alphaModFix/>
          </a:blip>
          <a:srcRect/>
          <a:stretch/>
        </p:blipFill>
        <p:spPr>
          <a:xfrm flipH="1">
            <a:off x="-3" y="3420067"/>
            <a:ext cx="3251603" cy="3437936"/>
          </a:xfrm>
          <a:prstGeom prst="rect">
            <a:avLst/>
          </a:prstGeom>
          <a:noFill/>
          <a:ln>
            <a:noFill/>
          </a:ln>
        </p:spPr>
      </p:pic>
      <p:sp>
        <p:nvSpPr>
          <p:cNvPr id="94" name="Google Shape;94;p19"/>
          <p:cNvSpPr txBox="1">
            <a:spLocks noGrp="1"/>
          </p:cNvSpPr>
          <p:nvPr>
            <p:ph type="title"/>
          </p:nvPr>
        </p:nvSpPr>
        <p:spPr>
          <a:xfrm>
            <a:off x="1514700" y="1450700"/>
            <a:ext cx="5340000" cy="22880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9"/>
          <p:cNvSpPr txBox="1">
            <a:spLocks noGrp="1"/>
          </p:cNvSpPr>
          <p:nvPr>
            <p:ph type="body" idx="1"/>
          </p:nvPr>
        </p:nvSpPr>
        <p:spPr>
          <a:xfrm>
            <a:off x="1514700" y="3953700"/>
            <a:ext cx="5006000" cy="10580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Clr>
                <a:srgbClr val="434343"/>
              </a:buClr>
              <a:buSzPts val="1400"/>
              <a:buChar char="●"/>
              <a:defRPr sz="1867"/>
            </a:lvl1pPr>
            <a:lvl2pPr marL="1219170" lvl="1" indent="-423323" algn="l">
              <a:lnSpc>
                <a:spcPct val="115000"/>
              </a:lnSpc>
              <a:spcBef>
                <a:spcPts val="0"/>
              </a:spcBef>
              <a:spcAft>
                <a:spcPts val="0"/>
              </a:spcAft>
              <a:buClr>
                <a:srgbClr val="434343"/>
              </a:buClr>
              <a:buSzPts val="1400"/>
              <a:buChar char="○"/>
              <a:defRPr>
                <a:solidFill>
                  <a:srgbClr val="434343"/>
                </a:solidFill>
              </a:defRPr>
            </a:lvl2pPr>
            <a:lvl3pPr marL="1828754" lvl="2" indent="-423323" algn="l">
              <a:lnSpc>
                <a:spcPct val="115000"/>
              </a:lnSpc>
              <a:spcBef>
                <a:spcPts val="0"/>
              </a:spcBef>
              <a:spcAft>
                <a:spcPts val="0"/>
              </a:spcAft>
              <a:buClr>
                <a:srgbClr val="434343"/>
              </a:buClr>
              <a:buSzPts val="1400"/>
              <a:buChar char="■"/>
              <a:defRPr>
                <a:solidFill>
                  <a:srgbClr val="434343"/>
                </a:solidFill>
              </a:defRPr>
            </a:lvl3pPr>
            <a:lvl4pPr marL="2438339" lvl="3" indent="-423323" algn="l">
              <a:lnSpc>
                <a:spcPct val="115000"/>
              </a:lnSpc>
              <a:spcBef>
                <a:spcPts val="0"/>
              </a:spcBef>
              <a:spcAft>
                <a:spcPts val="0"/>
              </a:spcAft>
              <a:buClr>
                <a:srgbClr val="434343"/>
              </a:buClr>
              <a:buSzPts val="1400"/>
              <a:buChar char="●"/>
              <a:defRPr>
                <a:solidFill>
                  <a:srgbClr val="434343"/>
                </a:solidFill>
              </a:defRPr>
            </a:lvl4pPr>
            <a:lvl5pPr marL="3047924" lvl="4" indent="-423323" algn="l">
              <a:lnSpc>
                <a:spcPct val="115000"/>
              </a:lnSpc>
              <a:spcBef>
                <a:spcPts val="0"/>
              </a:spcBef>
              <a:spcAft>
                <a:spcPts val="0"/>
              </a:spcAft>
              <a:buClr>
                <a:srgbClr val="434343"/>
              </a:buClr>
              <a:buSzPts val="1400"/>
              <a:buChar char="○"/>
              <a:defRPr>
                <a:solidFill>
                  <a:srgbClr val="434343"/>
                </a:solidFill>
              </a:defRPr>
            </a:lvl5pPr>
            <a:lvl6pPr marL="3657509" lvl="5" indent="-423323" algn="l">
              <a:lnSpc>
                <a:spcPct val="115000"/>
              </a:lnSpc>
              <a:spcBef>
                <a:spcPts val="0"/>
              </a:spcBef>
              <a:spcAft>
                <a:spcPts val="0"/>
              </a:spcAft>
              <a:buClr>
                <a:srgbClr val="434343"/>
              </a:buClr>
              <a:buSzPts val="1400"/>
              <a:buChar char="■"/>
              <a:defRPr>
                <a:solidFill>
                  <a:srgbClr val="434343"/>
                </a:solidFill>
              </a:defRPr>
            </a:lvl6pPr>
            <a:lvl7pPr marL="4267093" lvl="6" indent="-423323" algn="l">
              <a:lnSpc>
                <a:spcPct val="115000"/>
              </a:lnSpc>
              <a:spcBef>
                <a:spcPts val="0"/>
              </a:spcBef>
              <a:spcAft>
                <a:spcPts val="0"/>
              </a:spcAft>
              <a:buClr>
                <a:srgbClr val="434343"/>
              </a:buClr>
              <a:buSzPts val="1400"/>
              <a:buChar char="●"/>
              <a:defRPr>
                <a:solidFill>
                  <a:srgbClr val="434343"/>
                </a:solidFill>
              </a:defRPr>
            </a:lvl7pPr>
            <a:lvl8pPr marL="4876678" lvl="7" indent="-423323" algn="l">
              <a:lnSpc>
                <a:spcPct val="115000"/>
              </a:lnSpc>
              <a:spcBef>
                <a:spcPts val="0"/>
              </a:spcBef>
              <a:spcAft>
                <a:spcPts val="0"/>
              </a:spcAft>
              <a:buClr>
                <a:srgbClr val="434343"/>
              </a:buClr>
              <a:buSzPts val="1400"/>
              <a:buChar char="○"/>
              <a:defRPr>
                <a:solidFill>
                  <a:srgbClr val="434343"/>
                </a:solidFill>
              </a:defRPr>
            </a:lvl8pPr>
            <a:lvl9pPr marL="5486263" lvl="8" indent="-423323" algn="l">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064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4279-84BD-F544-44F0-ED49D5C98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5A97A-877D-2A5B-A14F-DA3DC7D83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5F8BB-3977-DF2B-A202-4DA8A8B61CF1}"/>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129DD4AF-BD79-441C-AD2E-6D85B31C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443F-F5EE-E405-A457-71D85F365CC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18233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BA81-958E-F812-E04F-814370517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A828B6-BF77-E88B-CCA4-39819F8C4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5F85E-54CF-BF1E-0D4B-30F2E26E54FF}"/>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4D6BD327-0E7D-C2FB-3D94-60DA99A0F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77B4E-1971-A08A-E872-0A7020B2EA24}"/>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8674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625C-DBB9-631E-EEEC-3D029546E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4A372-FED6-45C4-6527-F59BC259F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6EB02-C596-7B46-801E-3D0632F039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9B5A9-595C-AC2C-73C6-F06CF2E34F3E}"/>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295DE073-9039-DD00-25D8-1B13281F3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9E04E-A7C9-7FAA-2793-F3F5D2E9A7B1}"/>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7082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081B-C342-20C1-4F4C-C070B27F03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EA45B-14DB-627A-0BFB-1D31D13A0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EC808A-1CA4-474B-63AA-6AAB5170FF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07A9A-C6DC-009A-C41B-F3EC4753C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F8118-AC4A-A0E9-C75D-BFE3505DF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CD589-ACC7-3C81-FBEA-2102B6FA3F53}"/>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8" name="Footer Placeholder 7">
            <a:extLst>
              <a:ext uri="{FF2B5EF4-FFF2-40B4-BE49-F238E27FC236}">
                <a16:creationId xmlns:a16="http://schemas.microsoft.com/office/drawing/2014/main" id="{681DF01A-AFAD-91A4-5D08-736F7E9F0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E62367-39A7-4F42-847A-4124B3D83936}"/>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59764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2B64-7006-B07C-B73B-029D1B283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7C606-F913-7187-72C5-51BE7D2F72FD}"/>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4" name="Footer Placeholder 3">
            <a:extLst>
              <a:ext uri="{FF2B5EF4-FFF2-40B4-BE49-F238E27FC236}">
                <a16:creationId xmlns:a16="http://schemas.microsoft.com/office/drawing/2014/main" id="{E9B5FE37-822C-4472-09AD-D146146A6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A704-5AF5-E357-1FDB-1362FE04D8F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2113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743AB-FBEE-9722-DCFB-3B887CACAB2C}"/>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3" name="Footer Placeholder 2">
            <a:extLst>
              <a:ext uri="{FF2B5EF4-FFF2-40B4-BE49-F238E27FC236}">
                <a16:creationId xmlns:a16="http://schemas.microsoft.com/office/drawing/2014/main" id="{D9611A48-8BFB-6E79-4903-1A3DEDA6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EAA00-A34A-0065-5C37-38058AB38EE8}"/>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376568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EC02-FB02-1890-2C74-A83756F93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3BFE9-35CE-3759-7D00-3C03DCE6A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FCE63-C0B0-2F3C-35F9-5D8ECD843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5F9E1-B65C-FBF5-AD78-38659D0AFEA2}"/>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1BD75A14-C4FA-A27E-DB8F-DC39C0A65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B8317-8AE2-B6FB-DD7E-BF64929C8F6C}"/>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38261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ABFC-60F2-7E96-BAB8-AD8403A55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D08F5-9115-5716-A2D9-7887A1D99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E360B9-12A2-B997-409A-ABEEF66F6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63664-B6BB-5B5C-4A90-0061883C1B55}"/>
              </a:ext>
            </a:extLst>
          </p:cNvPr>
          <p:cNvSpPr>
            <a:spLocks noGrp="1"/>
          </p:cNvSpPr>
          <p:nvPr>
            <p:ph type="dt" sz="half" idx="10"/>
          </p:nvPr>
        </p:nvSpPr>
        <p:spPr/>
        <p:txBody>
          <a:bodyPr/>
          <a:lstStyle/>
          <a:p>
            <a:fld id="{93381AF4-5685-4526-B757-B203461790B4}" type="datetimeFigureOut">
              <a:rPr lang="en-US" smtClean="0"/>
              <a:t>4/24/2023</a:t>
            </a:fld>
            <a:endParaRPr lang="en-US"/>
          </a:p>
        </p:txBody>
      </p:sp>
      <p:sp>
        <p:nvSpPr>
          <p:cNvPr id="6" name="Footer Placeholder 5">
            <a:extLst>
              <a:ext uri="{FF2B5EF4-FFF2-40B4-BE49-F238E27FC236}">
                <a16:creationId xmlns:a16="http://schemas.microsoft.com/office/drawing/2014/main" id="{94B4F418-92B5-5751-AF2E-A97A13FF7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878AF-3B1A-2FFF-36B2-A7AD54E7CBC9}"/>
              </a:ext>
            </a:extLst>
          </p:cNvPr>
          <p:cNvSpPr>
            <a:spLocks noGrp="1"/>
          </p:cNvSpPr>
          <p:nvPr>
            <p:ph type="sldNum" sz="quarter" idx="12"/>
          </p:nvPr>
        </p:nvSpPr>
        <p:spPr/>
        <p:txBody>
          <a:bodyPr/>
          <a:lstStyle/>
          <a:p>
            <a:fld id="{87E5A505-CCA0-404C-B748-119C5C581D2B}" type="slidenum">
              <a:rPr lang="en-US" smtClean="0"/>
              <a:t>‹#›</a:t>
            </a:fld>
            <a:endParaRPr lang="en-US"/>
          </a:p>
        </p:txBody>
      </p:sp>
    </p:spTree>
    <p:extLst>
      <p:ext uri="{BB962C8B-B14F-4D97-AF65-F5344CB8AC3E}">
        <p14:creationId xmlns:p14="http://schemas.microsoft.com/office/powerpoint/2010/main" val="168476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CC8ED-968C-DAFD-4C79-B761F4D9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A2E5AC-23DB-3C57-9DB8-2F0190B3D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412C2-9FDA-2A2E-F72D-1623129C0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81AF4-5685-4526-B757-B203461790B4}" type="datetimeFigureOut">
              <a:rPr lang="en-US" smtClean="0"/>
              <a:t>4/24/2023</a:t>
            </a:fld>
            <a:endParaRPr lang="en-US"/>
          </a:p>
        </p:txBody>
      </p:sp>
      <p:sp>
        <p:nvSpPr>
          <p:cNvPr id="5" name="Footer Placeholder 4">
            <a:extLst>
              <a:ext uri="{FF2B5EF4-FFF2-40B4-BE49-F238E27FC236}">
                <a16:creationId xmlns:a16="http://schemas.microsoft.com/office/drawing/2014/main" id="{57F0040A-4325-F5CE-342A-09FDEC162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9CCD19-7E16-1C67-3A53-E344D6E2B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5A505-CCA0-404C-B748-119C5C581D2B}" type="slidenum">
              <a:rPr lang="en-US" smtClean="0"/>
              <a:t>‹#›</a:t>
            </a:fld>
            <a:endParaRPr lang="en-US"/>
          </a:p>
        </p:txBody>
      </p:sp>
    </p:spTree>
    <p:extLst>
      <p:ext uri="{BB962C8B-B14F-4D97-AF65-F5344CB8AC3E}">
        <p14:creationId xmlns:p14="http://schemas.microsoft.com/office/powerpoint/2010/main" val="341248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CDJuyAjBxIZY2v4SXf4x3oGhjbXVNPbm/view"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drive.google.com/file/d/1CDJuyAjBxIZY2v4SXf4x3oGhjbXVNPbm/view?ts=63e66bbc"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ctrTitle"/>
          </p:nvPr>
        </p:nvSpPr>
        <p:spPr>
          <a:xfrm>
            <a:off x="959267" y="1092767"/>
            <a:ext cx="8992000" cy="3564800"/>
          </a:xfrm>
          <a:prstGeom prst="rect">
            <a:avLst/>
          </a:prstGeom>
          <a:noFill/>
          <a:ln>
            <a:noFill/>
          </a:ln>
        </p:spPr>
        <p:txBody>
          <a:bodyPr spcFirstLastPara="1" vert="horz" wrap="square" lIns="121900" tIns="121900" rIns="121900" bIns="121900" rtlCol="0" anchor="ctr" anchorCtr="0">
            <a:noAutofit/>
          </a:bodyPr>
          <a:lstStyle/>
          <a:p>
            <a:pPr algn="l">
              <a:lnSpc>
                <a:spcPct val="85000"/>
              </a:lnSpc>
              <a:spcBef>
                <a:spcPts val="0"/>
              </a:spcBef>
              <a:buSzPts val="5200"/>
            </a:pPr>
            <a:r>
              <a:rPr lang="en" sz="5467"/>
              <a:t>Understanding </a:t>
            </a:r>
            <a:r>
              <a:rPr lang="en" sz="12533">
                <a:latin typeface="Ingrid Darling"/>
                <a:ea typeface="Ingrid Darling"/>
                <a:cs typeface="Ingrid Darling"/>
                <a:sym typeface="Ingrid Darling"/>
              </a:rPr>
              <a:t>Restorative Practices </a:t>
            </a:r>
            <a:r>
              <a:rPr lang="en" sz="11466"/>
              <a:t> </a:t>
            </a:r>
            <a:r>
              <a:rPr lang="en" sz="4267">
                <a:solidFill>
                  <a:schemeClr val="accent3"/>
                </a:solidFill>
              </a:rPr>
              <a:t>Welcome </a:t>
            </a:r>
            <a:endParaRPr sz="4267">
              <a:solidFill>
                <a:schemeClr val="accent3"/>
              </a:solidFill>
            </a:endParaRPr>
          </a:p>
        </p:txBody>
      </p:sp>
      <p:pic>
        <p:nvPicPr>
          <p:cNvPr id="286" name="Google Shape;286;p43"/>
          <p:cNvPicPr preferRelativeResize="0"/>
          <p:nvPr/>
        </p:nvPicPr>
        <p:blipFill rotWithShape="1">
          <a:blip r:embed="rId3">
            <a:alphaModFix/>
          </a:blip>
          <a:srcRect/>
          <a:stretch/>
        </p:blipFill>
        <p:spPr>
          <a:xfrm>
            <a:off x="8103236" y="4273465"/>
            <a:ext cx="4641131" cy="4611772"/>
          </a:xfrm>
          <a:prstGeom prst="rect">
            <a:avLst/>
          </a:prstGeom>
          <a:noFill/>
          <a:ln>
            <a:noFill/>
          </a:ln>
        </p:spPr>
      </p:pic>
      <p:pic>
        <p:nvPicPr>
          <p:cNvPr id="287" name="Google Shape;287;p43"/>
          <p:cNvPicPr preferRelativeResize="0"/>
          <p:nvPr/>
        </p:nvPicPr>
        <p:blipFill rotWithShape="1">
          <a:blip r:embed="rId4">
            <a:alphaModFix/>
          </a:blip>
          <a:srcRect/>
          <a:stretch/>
        </p:blipFill>
        <p:spPr>
          <a:xfrm>
            <a:off x="6535484" y="5700634"/>
            <a:ext cx="3236635" cy="3458869"/>
          </a:xfrm>
          <a:prstGeom prst="rect">
            <a:avLst/>
          </a:prstGeom>
          <a:noFill/>
          <a:ln>
            <a:noFill/>
          </a:ln>
        </p:spPr>
      </p:pic>
      <p:pic>
        <p:nvPicPr>
          <p:cNvPr id="288" name="Google Shape;288;p43"/>
          <p:cNvPicPr preferRelativeResize="0"/>
          <p:nvPr/>
        </p:nvPicPr>
        <p:blipFill rotWithShape="1">
          <a:blip r:embed="rId5">
            <a:alphaModFix/>
          </a:blip>
          <a:srcRect/>
          <a:stretch/>
        </p:blipFill>
        <p:spPr>
          <a:xfrm rot="4840453">
            <a:off x="9781782" y="6583695"/>
            <a:ext cx="2826105" cy="2676477"/>
          </a:xfrm>
          <a:prstGeom prst="rect">
            <a:avLst/>
          </a:prstGeom>
          <a:noFill/>
          <a:ln>
            <a:noFill/>
          </a:ln>
        </p:spPr>
      </p:pic>
      <p:cxnSp>
        <p:nvCxnSpPr>
          <p:cNvPr id="289" name="Google Shape;289;p43"/>
          <p:cNvCxnSpPr/>
          <p:nvPr/>
        </p:nvCxnSpPr>
        <p:spPr>
          <a:xfrm>
            <a:off x="1108000" y="4707167"/>
            <a:ext cx="6499600"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Building a Restorative Culture</a:t>
            </a:r>
            <a:endParaRPr/>
          </a:p>
        </p:txBody>
      </p:sp>
      <p:sp>
        <p:nvSpPr>
          <p:cNvPr id="345" name="Google Shape;345;p52"/>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4800" u="sng"/>
              <a:t>School culture</a:t>
            </a:r>
            <a:r>
              <a:rPr lang="en" sz="4800"/>
              <a:t> is built by </a:t>
            </a:r>
            <a:r>
              <a:rPr lang="en" sz="4800" i="1">
                <a:solidFill>
                  <a:srgbClr val="0000FF"/>
                </a:solidFill>
              </a:rPr>
              <a:t>what we do</a:t>
            </a:r>
            <a:r>
              <a:rPr lang="en" sz="4800" i="1"/>
              <a:t> </a:t>
            </a:r>
            <a:r>
              <a:rPr lang="en" sz="4800"/>
              <a:t>throughout the school.</a:t>
            </a:r>
            <a:endParaRPr sz="4800"/>
          </a:p>
          <a:p>
            <a:pPr marL="0" indent="0">
              <a:buNone/>
            </a:pPr>
            <a:endParaRPr sz="4800"/>
          </a:p>
          <a:p>
            <a:pPr marL="0" indent="0">
              <a:buNone/>
            </a:pPr>
            <a:r>
              <a:rPr lang="en" sz="4800" u="sng"/>
              <a:t>School climate</a:t>
            </a:r>
            <a:r>
              <a:rPr lang="en" sz="4800"/>
              <a:t> is </a:t>
            </a:r>
            <a:r>
              <a:rPr lang="en" sz="4800" i="1">
                <a:solidFill>
                  <a:srgbClr val="FF00FF"/>
                </a:solidFill>
              </a:rPr>
              <a:t>how you feel</a:t>
            </a:r>
            <a:r>
              <a:rPr lang="en" sz="4800"/>
              <a:t> at school. </a:t>
            </a:r>
            <a:endParaRPr sz="4800"/>
          </a:p>
          <a:p>
            <a:pPr marL="0" indent="0">
              <a:buNone/>
            </a:pP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960000" y="270300"/>
            <a:ext cx="10272000" cy="1028800"/>
          </a:xfrm>
          <a:prstGeom prst="rect">
            <a:avLst/>
          </a:prstGeom>
          <a:noFill/>
          <a:ln>
            <a:noFill/>
          </a:ln>
        </p:spPr>
        <p:txBody>
          <a:bodyPr spcFirstLastPara="1" vert="horz" wrap="square" lIns="121900" tIns="121900" rIns="121900" bIns="121900" rtlCol="0" anchor="ctr" anchorCtr="0">
            <a:noAutofit/>
          </a:bodyPr>
          <a:lstStyle/>
          <a:p>
            <a:r>
              <a:rPr lang="en"/>
              <a:t>Creating Environments that Support Students</a:t>
            </a:r>
            <a:endParaRPr/>
          </a:p>
        </p:txBody>
      </p:sp>
      <p:sp>
        <p:nvSpPr>
          <p:cNvPr id="351" name="Google Shape;351;p53"/>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indent="-457189">
              <a:buSzPts val="1800"/>
            </a:pPr>
            <a:r>
              <a:rPr lang="en" sz="2400"/>
              <a:t>Modeling for students </a:t>
            </a:r>
            <a:endParaRPr sz="2400"/>
          </a:p>
          <a:p>
            <a:pPr indent="-457189">
              <a:buSzPts val="1800"/>
            </a:pPr>
            <a:r>
              <a:rPr lang="en" sz="2400"/>
              <a:t>Creating classroom structures that foster a sense of belonging</a:t>
            </a:r>
            <a:endParaRPr sz="2400"/>
          </a:p>
          <a:p>
            <a:pPr indent="-457189">
              <a:buSzPts val="1800"/>
            </a:pPr>
            <a:r>
              <a:rPr lang="en" sz="2400"/>
              <a:t>Help build students’ sense of agency so that they can pursue their goals and aspirations.</a:t>
            </a:r>
            <a:endParaRPr sz="2400"/>
          </a:p>
          <a:p>
            <a:pPr indent="-457189">
              <a:buSzPts val="1800"/>
            </a:pPr>
            <a:r>
              <a:rPr lang="en" sz="2400"/>
              <a:t>Teach them prosocial skills needed to be accepted by peers.</a:t>
            </a:r>
            <a:endParaRPr sz="2400"/>
          </a:p>
          <a:p>
            <a:pPr indent="-457189">
              <a:buSzPts val="1800"/>
            </a:pPr>
            <a:r>
              <a:rPr lang="en" sz="2400"/>
              <a:t>Help students label their emotions and solve problems</a:t>
            </a:r>
            <a:endParaRPr sz="2400"/>
          </a:p>
          <a:p>
            <a:pPr indent="-457189">
              <a:buSzPts val="1800"/>
            </a:pPr>
            <a:r>
              <a:rPr lang="en" sz="2400"/>
              <a:t>Guide students to advocate for themselves and others, take responsibility, and make amends. </a:t>
            </a:r>
            <a:endParaRPr sz="2400"/>
          </a:p>
          <a:p>
            <a:pPr indent="0">
              <a:buNone/>
            </a:pPr>
            <a:endParaRPr sz="24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r>
              <a:rPr lang="en" sz="1200"/>
              <a:t>The Restorative Practices Playbook By Douglas Fisher, Nancy Frey, Dominique Smith</a:t>
            </a:r>
            <a:endParaRPr sz="1200"/>
          </a:p>
          <a:p>
            <a:pPr indent="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960000" y="270300"/>
            <a:ext cx="10272000" cy="1028800"/>
          </a:xfrm>
          <a:prstGeom prst="rect">
            <a:avLst/>
          </a:prstGeom>
          <a:noFill/>
          <a:ln>
            <a:noFill/>
          </a:ln>
        </p:spPr>
        <p:txBody>
          <a:bodyPr spcFirstLastPara="1" vert="horz" wrap="square" lIns="121900" tIns="121900" rIns="121900" bIns="121900" rtlCol="0" anchor="ctr" anchorCtr="0">
            <a:noAutofit/>
          </a:bodyPr>
          <a:lstStyle/>
          <a:p>
            <a:r>
              <a:rPr lang="en"/>
              <a:t>Creating Environments that Support Students</a:t>
            </a:r>
            <a:endParaRPr/>
          </a:p>
        </p:txBody>
      </p:sp>
      <p:sp>
        <p:nvSpPr>
          <p:cNvPr id="357" name="Google Shape;357;p54"/>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indent="-457189">
              <a:buSzPts val="1800"/>
            </a:pPr>
            <a:r>
              <a:rPr lang="en" sz="2400" b="1"/>
              <a:t>Restorative conversations</a:t>
            </a:r>
            <a:r>
              <a:rPr lang="en" sz="2400"/>
              <a:t>- equip adults and students with the capacity to resolve problems, make decisions, and arrive to solutions in way that are satisfactory and growth-producing for all.</a:t>
            </a:r>
            <a:endParaRPr sz="2400"/>
          </a:p>
          <a:p>
            <a:pPr indent="-457189">
              <a:buSzPts val="1800"/>
            </a:pPr>
            <a:r>
              <a:rPr lang="en" sz="2400" b="1"/>
              <a:t>Restorative circles</a:t>
            </a:r>
            <a:r>
              <a:rPr lang="en" sz="2400"/>
              <a:t>- are tools for prompting academic learning through dialogue, building community, making class decisions, and reaching resolution through healing. Each type of circle has its own set of protocols that are aligned to the purpose.  </a:t>
            </a:r>
            <a:endParaRPr sz="2400"/>
          </a:p>
          <a:p>
            <a:pPr indent="-457189">
              <a:buSzPts val="1800"/>
            </a:pPr>
            <a:r>
              <a:rPr lang="en" sz="2400" b="1"/>
              <a:t>Restorative conferences</a:t>
            </a:r>
            <a:r>
              <a:rPr lang="en" sz="2400"/>
              <a:t>- include formal meetings meant to foster guided dialogue between the victim(s) and offender(s). These conferences include plans for re-entry into the school community and involve other adults and students affected by the conflict.</a:t>
            </a:r>
            <a:endParaRPr sz="2400"/>
          </a:p>
          <a:p>
            <a:pPr indent="0">
              <a:buNone/>
            </a:pPr>
            <a:r>
              <a:rPr lang="en" sz="1200"/>
              <a:t>The Restorative Practices Playbook By Douglas Fisher, Nancy Frey, Dominique Smith</a:t>
            </a:r>
            <a:endParaRPr sz="1200"/>
          </a:p>
          <a:p>
            <a:pPr marL="1219170" indent="0">
              <a:buNone/>
            </a:pPr>
            <a:endParaRPr sz="2400"/>
          </a:p>
          <a:p>
            <a:pPr marL="0" indent="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How is it used </a:t>
            </a:r>
            <a:endParaRPr/>
          </a:p>
        </p:txBody>
      </p:sp>
      <p:sp>
        <p:nvSpPr>
          <p:cNvPr id="363" name="Google Shape;363;p55"/>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in a school setting?</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960000" y="226533"/>
            <a:ext cx="10272000" cy="1028800"/>
          </a:xfrm>
          <a:prstGeom prst="rect">
            <a:avLst/>
          </a:prstGeom>
          <a:noFill/>
          <a:ln>
            <a:noFill/>
          </a:ln>
        </p:spPr>
        <p:txBody>
          <a:bodyPr spcFirstLastPara="1" vert="horz" wrap="square" lIns="121900" tIns="121900" rIns="121900" bIns="121900" rtlCol="0" anchor="ctr" anchorCtr="0">
            <a:noAutofit/>
          </a:bodyPr>
          <a:lstStyle/>
          <a:p>
            <a:r>
              <a:rPr lang="en"/>
              <a:t>Weaving Restorative Practices into the School Day</a:t>
            </a:r>
            <a:endParaRPr/>
          </a:p>
        </p:txBody>
      </p:sp>
      <p:sp>
        <p:nvSpPr>
          <p:cNvPr id="369" name="Google Shape;369;p56"/>
          <p:cNvSpPr txBox="1">
            <a:spLocks noGrp="1"/>
          </p:cNvSpPr>
          <p:nvPr>
            <p:ph type="body" idx="1"/>
          </p:nvPr>
        </p:nvSpPr>
        <p:spPr>
          <a:xfrm>
            <a:off x="960000" y="1536633"/>
            <a:ext cx="10272000" cy="455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a:t>Restorative Practices can occur throughout the school day in both academic and nonacademic settings by:</a:t>
            </a:r>
            <a:endParaRPr sz="2400"/>
          </a:p>
          <a:p>
            <a:pPr marL="0" indent="0">
              <a:buNone/>
            </a:pPr>
            <a:endParaRPr sz="2400"/>
          </a:p>
          <a:p>
            <a:pPr indent="-457189">
              <a:buSzPts val="1800"/>
            </a:pPr>
            <a:r>
              <a:rPr lang="en" sz="2400"/>
              <a:t>Building relationships with students</a:t>
            </a:r>
            <a:endParaRPr sz="2400"/>
          </a:p>
          <a:p>
            <a:pPr indent="-457189">
              <a:buSzPts val="1800"/>
            </a:pPr>
            <a:r>
              <a:rPr lang="en" sz="2400"/>
              <a:t>Creating a safe and accepting environment</a:t>
            </a:r>
            <a:endParaRPr sz="2400"/>
          </a:p>
          <a:p>
            <a:pPr indent="-457189">
              <a:buSzPts val="1800"/>
            </a:pPr>
            <a:r>
              <a:rPr lang="en" sz="2400"/>
              <a:t>Making students feel safe going to an adult for help</a:t>
            </a:r>
            <a:endParaRPr sz="24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endParaRPr sz="1200"/>
          </a:p>
          <a:p>
            <a:pPr indent="0">
              <a:buNone/>
            </a:pPr>
            <a:r>
              <a:rPr lang="en" sz="1200"/>
              <a:t>The Restorative Practices Playbook By Douglas Fisher, Nancy Frey, Dominique Smith</a:t>
            </a:r>
            <a:endParaRPr sz="1200"/>
          </a:p>
          <a:p>
            <a:pPr indent="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7"/>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How does it </a:t>
            </a:r>
            <a:endParaRPr/>
          </a:p>
        </p:txBody>
      </p:sp>
      <p:sp>
        <p:nvSpPr>
          <p:cNvPr id="375" name="Google Shape;375;p57"/>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support students?</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8"/>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Restorative = “Restore”</a:t>
            </a:r>
            <a:endParaRPr/>
          </a:p>
        </p:txBody>
      </p:sp>
      <p:sp>
        <p:nvSpPr>
          <p:cNvPr id="381" name="Google Shape;381;p58"/>
          <p:cNvSpPr txBox="1">
            <a:spLocks noGrp="1"/>
          </p:cNvSpPr>
          <p:nvPr>
            <p:ph type="body" idx="1"/>
          </p:nvPr>
        </p:nvSpPr>
        <p:spPr>
          <a:xfrm>
            <a:off x="960000" y="1536633"/>
            <a:ext cx="10272000" cy="4763600"/>
          </a:xfrm>
          <a:prstGeom prst="rect">
            <a:avLst/>
          </a:prstGeom>
          <a:noFill/>
          <a:ln>
            <a:noFill/>
          </a:ln>
        </p:spPr>
        <p:txBody>
          <a:bodyPr spcFirstLastPara="1" vert="horz" wrap="square" lIns="121900" tIns="121900" rIns="121900" bIns="121900" rtlCol="0" anchor="t" anchorCtr="0">
            <a:noAutofit/>
          </a:bodyPr>
          <a:lstStyle/>
          <a:p>
            <a:pPr indent="-440256">
              <a:buSzPts val="1600"/>
            </a:pPr>
            <a:r>
              <a:rPr lang="en" sz="2133"/>
              <a:t>Restorative practices is a process to “make things as right as possible”</a:t>
            </a:r>
            <a:endParaRPr sz="2133"/>
          </a:p>
          <a:p>
            <a:pPr marL="1142971" lvl="3" indent="-440256">
              <a:buSzPts val="1600"/>
            </a:pPr>
            <a:r>
              <a:rPr lang="en" sz="2133"/>
              <a:t>It is about healing.</a:t>
            </a:r>
            <a:endParaRPr sz="2133"/>
          </a:p>
          <a:p>
            <a:pPr marL="1142971" lvl="3" indent="-440256">
              <a:buSzPts val="1600"/>
            </a:pPr>
            <a:r>
              <a:rPr lang="en" sz="2133"/>
              <a:t>Re-establishing the learning environment</a:t>
            </a:r>
            <a:endParaRPr sz="2133"/>
          </a:p>
          <a:p>
            <a:pPr marL="1142971" lvl="3" indent="-440256">
              <a:buSzPts val="1600"/>
            </a:pPr>
            <a:r>
              <a:rPr lang="en" sz="2133"/>
              <a:t>It’s an opportunity to address the intentional or unintentional harm</a:t>
            </a:r>
            <a:endParaRPr sz="2133"/>
          </a:p>
          <a:p>
            <a:pPr marL="1142971" lvl="3" indent="-440256">
              <a:buSzPts val="1600"/>
            </a:pPr>
            <a:r>
              <a:rPr lang="en" sz="2133"/>
              <a:t>Allows the opportunity to make amends</a:t>
            </a:r>
            <a:endParaRPr sz="2133"/>
          </a:p>
          <a:p>
            <a:pPr marL="2438339" indent="0">
              <a:buNone/>
            </a:pPr>
            <a:endParaRPr sz="2133"/>
          </a:p>
          <a:p>
            <a:pPr indent="-440256">
              <a:buSzPts val="1600"/>
            </a:pPr>
            <a:r>
              <a:rPr lang="en" sz="2133"/>
              <a:t>RP is an 80/20 model (they are 80% proactive and 20% reactive)</a:t>
            </a:r>
            <a:endParaRPr sz="2133"/>
          </a:p>
          <a:p>
            <a:pPr indent="0">
              <a:buNone/>
            </a:pPr>
            <a:r>
              <a:rPr lang="en" sz="2133"/>
              <a:t>Response to an incident at the earliest point possible and the maximum amount of voluntary participation.</a:t>
            </a:r>
            <a:endParaRPr sz="2133"/>
          </a:p>
          <a:p>
            <a:pPr marL="1142971" lvl="3" indent="-440256">
              <a:buSzPts val="1600"/>
            </a:pPr>
            <a:r>
              <a:rPr lang="en" sz="2133"/>
              <a:t>RJ is a teachable moment for the offender; an opportunity to encourage the offender to learn new ways of acting and being in the community</a:t>
            </a:r>
            <a:endParaRPr sz="2133"/>
          </a:p>
          <a:p>
            <a:pPr indent="0">
              <a:buNone/>
            </a:pPr>
            <a:endParaRPr sz="1867"/>
          </a:p>
          <a:p>
            <a:pPr indent="0">
              <a:buNone/>
            </a:pPr>
            <a:r>
              <a:rPr lang="en" sz="1200"/>
              <a:t>“Restorative Justice Principles” by Ron Classen</a:t>
            </a:r>
            <a:endParaRPr sz="1200"/>
          </a:p>
          <a:p>
            <a:pPr indent="0">
              <a:buNone/>
            </a:pPr>
            <a:r>
              <a:rPr lang="en" sz="1200"/>
              <a:t>The Restorative Practices Playbook By Douglas Fisher, Nancy Frey, Dominique Smith</a:t>
            </a:r>
            <a:endParaRPr sz="1200"/>
          </a:p>
          <a:p>
            <a:pPr indent="0">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960000" y="593367"/>
            <a:ext cx="10272000" cy="763600"/>
          </a:xfrm>
          <a:prstGeom prst="rect">
            <a:avLst/>
          </a:prstGeom>
          <a:noFill/>
          <a:ln>
            <a:noFill/>
          </a:ln>
        </p:spPr>
        <p:txBody>
          <a:bodyPr spcFirstLastPara="1" vert="horz" wrap="square" lIns="121900" tIns="121900" rIns="121900" bIns="121900" rtlCol="0" anchor="ctr" anchorCtr="0">
            <a:noAutofit/>
          </a:bodyPr>
          <a:lstStyle/>
          <a:p>
            <a:r>
              <a:rPr lang="en"/>
              <a:t>Victim-Offender Restorative Conferences</a:t>
            </a:r>
            <a:endParaRPr/>
          </a:p>
        </p:txBody>
      </p:sp>
      <p:sp>
        <p:nvSpPr>
          <p:cNvPr id="387" name="Google Shape;387;p59"/>
          <p:cNvSpPr txBox="1">
            <a:spLocks noGrp="1"/>
          </p:cNvSpPr>
          <p:nvPr>
            <p:ph type="body" idx="1"/>
          </p:nvPr>
        </p:nvSpPr>
        <p:spPr>
          <a:xfrm>
            <a:off x="960000" y="1536633"/>
            <a:ext cx="10887200" cy="4555200"/>
          </a:xfrm>
          <a:prstGeom prst="rect">
            <a:avLst/>
          </a:prstGeom>
          <a:noFill/>
          <a:ln>
            <a:noFill/>
          </a:ln>
        </p:spPr>
        <p:txBody>
          <a:bodyPr spcFirstLastPara="1" vert="horz" wrap="square" lIns="121900" tIns="121900" rIns="121900" bIns="121900" rtlCol="0" anchor="t" anchorCtr="0">
            <a:noAutofit/>
          </a:bodyPr>
          <a:lstStyle/>
          <a:p>
            <a:pPr indent="-507987">
              <a:buClr>
                <a:schemeClr val="dk1"/>
              </a:buClr>
              <a:buSzPts val="2400"/>
              <a:buAutoNum type="arabicPeriod"/>
            </a:pPr>
            <a:r>
              <a:rPr lang="en" sz="3200" b="1">
                <a:solidFill>
                  <a:schemeClr val="dk1"/>
                </a:solidFill>
              </a:rPr>
              <a:t>Tell the story- What happened?</a:t>
            </a:r>
            <a:endParaRPr sz="3200" b="1">
              <a:solidFill>
                <a:schemeClr val="dk1"/>
              </a:solidFill>
            </a:endParaRPr>
          </a:p>
          <a:p>
            <a:pPr indent="-507987">
              <a:buClr>
                <a:schemeClr val="dk1"/>
              </a:buClr>
              <a:buSzPts val="2400"/>
              <a:buAutoNum type="arabicPeriod"/>
            </a:pPr>
            <a:r>
              <a:rPr lang="en" sz="3200" b="1">
                <a:solidFill>
                  <a:schemeClr val="dk1"/>
                </a:solidFill>
              </a:rPr>
              <a:t>Explore the harm. </a:t>
            </a:r>
            <a:endParaRPr sz="3200" b="1">
              <a:solidFill>
                <a:schemeClr val="dk1"/>
              </a:solidFill>
            </a:endParaRPr>
          </a:p>
          <a:p>
            <a:pPr indent="-507987">
              <a:buClr>
                <a:schemeClr val="dk1"/>
              </a:buClr>
              <a:buSzPts val="2400"/>
              <a:buAutoNum type="arabicPeriod"/>
            </a:pPr>
            <a:r>
              <a:rPr lang="en" sz="3200" b="1">
                <a:solidFill>
                  <a:schemeClr val="dk1"/>
                </a:solidFill>
              </a:rPr>
              <a:t>Repair the harm.</a:t>
            </a:r>
            <a:endParaRPr sz="3200" b="1">
              <a:solidFill>
                <a:schemeClr val="dk1"/>
              </a:solidFill>
            </a:endParaRPr>
          </a:p>
          <a:p>
            <a:pPr indent="-507987">
              <a:buClr>
                <a:schemeClr val="dk1"/>
              </a:buClr>
              <a:buSzPts val="2400"/>
              <a:buAutoNum type="arabicPeriod"/>
            </a:pPr>
            <a:r>
              <a:rPr lang="en" sz="3200" b="1">
                <a:solidFill>
                  <a:schemeClr val="dk1"/>
                </a:solidFill>
              </a:rPr>
              <a:t>Reach an agreement.</a:t>
            </a:r>
            <a:endParaRPr sz="3200" b="1">
              <a:solidFill>
                <a:schemeClr val="dk1"/>
              </a:solidFill>
            </a:endParaRPr>
          </a:p>
          <a:p>
            <a:pPr indent="-507987">
              <a:buClr>
                <a:schemeClr val="dk1"/>
              </a:buClr>
              <a:buSzPts val="2400"/>
              <a:buAutoNum type="arabicPeriod"/>
            </a:pPr>
            <a:r>
              <a:rPr lang="en" sz="3200" b="1">
                <a:solidFill>
                  <a:schemeClr val="dk1"/>
                </a:solidFill>
              </a:rPr>
              <a:t>Plan follow-up.</a:t>
            </a:r>
            <a:endParaRPr sz="3200" b="1">
              <a:solidFill>
                <a:schemeClr val="dk1"/>
              </a:solidFill>
            </a:endParaRPr>
          </a:p>
          <a:p>
            <a:pPr indent="-507987">
              <a:buClr>
                <a:schemeClr val="dk1"/>
              </a:buClr>
              <a:buSzPts val="2400"/>
              <a:buAutoNum type="arabicPeriod"/>
            </a:pPr>
            <a:r>
              <a:rPr lang="en" sz="3200" b="1">
                <a:solidFill>
                  <a:schemeClr val="dk1"/>
                </a:solidFill>
              </a:rPr>
              <a:t>Give the apology (if appropriate).</a:t>
            </a:r>
            <a:endParaRPr sz="3200" b="1">
              <a:solidFill>
                <a:schemeClr val="dk1"/>
              </a:solidFill>
            </a:endParaRPr>
          </a:p>
          <a:p>
            <a:pPr lvl="1" indent="-440256">
              <a:buClr>
                <a:schemeClr val="dk1"/>
              </a:buClr>
              <a:buSzPts val="1600"/>
              <a:buAutoNum type="alphaLcPeriod"/>
            </a:pPr>
            <a:r>
              <a:rPr lang="en" sz="2133" b="1">
                <a:solidFill>
                  <a:schemeClr val="dk1"/>
                </a:solidFill>
              </a:rPr>
              <a:t>The person who caused the harm.</a:t>
            </a:r>
            <a:endParaRPr sz="2133" b="1">
              <a:solidFill>
                <a:schemeClr val="dk1"/>
              </a:solidFill>
            </a:endParaRPr>
          </a:p>
          <a:p>
            <a:pPr lvl="2" indent="-440256">
              <a:buClr>
                <a:schemeClr val="dk1"/>
              </a:buClr>
              <a:buSzPts val="1600"/>
              <a:buAutoNum type="romanLcPeriod"/>
            </a:pPr>
            <a:r>
              <a:rPr lang="en" sz="2133" b="1">
                <a:solidFill>
                  <a:schemeClr val="dk1"/>
                </a:solidFill>
              </a:rPr>
              <a:t>I’m sorry/I apologize for…….</a:t>
            </a:r>
            <a:endParaRPr sz="2133" b="1">
              <a:solidFill>
                <a:schemeClr val="dk1"/>
              </a:solidFill>
            </a:endParaRPr>
          </a:p>
          <a:p>
            <a:pPr lvl="1" indent="-440256">
              <a:buClr>
                <a:schemeClr val="dk1"/>
              </a:buClr>
              <a:buSzPts val="1600"/>
              <a:buAutoNum type="alphaLcPeriod"/>
            </a:pPr>
            <a:r>
              <a:rPr lang="en" sz="2133" b="1">
                <a:solidFill>
                  <a:schemeClr val="dk1"/>
                </a:solidFill>
              </a:rPr>
              <a:t>The person who has been harmed. </a:t>
            </a:r>
            <a:endParaRPr sz="2133" b="1">
              <a:solidFill>
                <a:schemeClr val="dk1"/>
              </a:solidFill>
            </a:endParaRPr>
          </a:p>
          <a:p>
            <a:pPr lvl="2" indent="-440256">
              <a:buClr>
                <a:schemeClr val="dk1"/>
              </a:buClr>
              <a:buSzPts val="1600"/>
              <a:buAutoNum type="romanLcPeriod"/>
            </a:pPr>
            <a:r>
              <a:rPr lang="en" sz="2133" b="1">
                <a:solidFill>
                  <a:schemeClr val="dk1"/>
                </a:solidFill>
              </a:rPr>
              <a:t>I didn’t like it when you…….</a:t>
            </a:r>
            <a:endParaRPr sz="2133"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0"/>
          <p:cNvSpPr txBox="1">
            <a:spLocks noGrp="1"/>
          </p:cNvSpPr>
          <p:nvPr>
            <p:ph type="title"/>
          </p:nvPr>
        </p:nvSpPr>
        <p:spPr>
          <a:xfrm>
            <a:off x="1047933" y="482033"/>
            <a:ext cx="9187600" cy="1010400"/>
          </a:xfrm>
          <a:prstGeom prst="rect">
            <a:avLst/>
          </a:prstGeom>
          <a:noFill/>
          <a:ln>
            <a:noFill/>
          </a:ln>
        </p:spPr>
        <p:txBody>
          <a:bodyPr spcFirstLastPara="1" vert="horz" wrap="square" lIns="121900" tIns="121900" rIns="121900" bIns="121900" rtlCol="0" anchor="ctr" anchorCtr="0">
            <a:noAutofit/>
          </a:bodyPr>
          <a:lstStyle/>
          <a:p>
            <a:r>
              <a:rPr lang="en"/>
              <a:t>Purpose of Restorative Conferences </a:t>
            </a:r>
            <a:endParaRPr/>
          </a:p>
        </p:txBody>
      </p:sp>
      <p:sp>
        <p:nvSpPr>
          <p:cNvPr id="393" name="Google Shape;393;p60"/>
          <p:cNvSpPr txBox="1">
            <a:spLocks noGrp="1"/>
          </p:cNvSpPr>
          <p:nvPr>
            <p:ph type="body" idx="1"/>
          </p:nvPr>
        </p:nvSpPr>
        <p:spPr>
          <a:xfrm>
            <a:off x="962500" y="1514600"/>
            <a:ext cx="10609600" cy="2237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133"/>
              <a:t>The purpose of a restorative conference is not to weigh blame.  It is not a forum for assessing the situation to determine who is at fault.  The intent, is to provide a forum for victims and offenders to address the impact of the harm and to give each other the opportunity to receive closure.</a:t>
            </a:r>
            <a:endParaRPr sz="2133"/>
          </a:p>
          <a:p>
            <a:pPr marL="0" indent="0">
              <a:buNone/>
            </a:pPr>
            <a:endParaRPr sz="2133"/>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1"/>
          <p:cNvSpPr txBox="1">
            <a:spLocks noGrp="1"/>
          </p:cNvSpPr>
          <p:nvPr>
            <p:ph type="title"/>
          </p:nvPr>
        </p:nvSpPr>
        <p:spPr>
          <a:xfrm>
            <a:off x="858400" y="562233"/>
            <a:ext cx="10887200" cy="763600"/>
          </a:xfrm>
          <a:prstGeom prst="rect">
            <a:avLst/>
          </a:prstGeom>
          <a:noFill/>
          <a:ln>
            <a:noFill/>
          </a:ln>
        </p:spPr>
        <p:txBody>
          <a:bodyPr spcFirstLastPara="1" vert="horz" wrap="square" lIns="121900" tIns="121900" rIns="121900" bIns="121900" rtlCol="0" anchor="ctr" anchorCtr="0">
            <a:noAutofit/>
          </a:bodyPr>
          <a:lstStyle/>
          <a:p>
            <a:r>
              <a:rPr lang="en"/>
              <a:t>Common Attributes of Restorative Practices</a:t>
            </a:r>
            <a:endParaRPr/>
          </a:p>
        </p:txBody>
      </p:sp>
      <p:sp>
        <p:nvSpPr>
          <p:cNvPr id="399" name="Google Shape;399;p61"/>
          <p:cNvSpPr txBox="1">
            <a:spLocks noGrp="1"/>
          </p:cNvSpPr>
          <p:nvPr>
            <p:ph type="body" idx="1"/>
          </p:nvPr>
        </p:nvSpPr>
        <p:spPr>
          <a:xfrm>
            <a:off x="967667" y="1413633"/>
            <a:ext cx="4929600" cy="51740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a:solidFill>
                  <a:schemeClr val="dk1"/>
                </a:solidFill>
              </a:rPr>
              <a:t>Victims Are Provided With An Opportunity To…</a:t>
            </a:r>
            <a:endParaRPr sz="2400" b="1">
              <a:solidFill>
                <a:schemeClr val="dk1"/>
              </a:solidFill>
            </a:endParaRPr>
          </a:p>
          <a:p>
            <a:pPr marL="0" indent="0">
              <a:buNone/>
            </a:pPr>
            <a:endParaRPr sz="2400" b="1">
              <a:solidFill>
                <a:schemeClr val="dk1"/>
              </a:solidFill>
            </a:endParaRPr>
          </a:p>
          <a:p>
            <a:pPr marL="304792" indent="-270927">
              <a:buClr>
                <a:schemeClr val="dk1"/>
              </a:buClr>
              <a:buSzPts val="1400"/>
            </a:pPr>
            <a:r>
              <a:rPr lang="en" sz="1867" b="1">
                <a:solidFill>
                  <a:schemeClr val="dk1"/>
                </a:solidFill>
              </a:rPr>
              <a:t>Be directly involved in resolving the situation and addressing the consequences of the offense.</a:t>
            </a:r>
            <a:endParaRPr sz="1867" b="1">
              <a:solidFill>
                <a:schemeClr val="dk1"/>
              </a:solidFill>
            </a:endParaRPr>
          </a:p>
          <a:p>
            <a:pPr marL="304792" indent="-270927">
              <a:buClr>
                <a:schemeClr val="dk1"/>
              </a:buClr>
              <a:buSzPts val="1400"/>
            </a:pPr>
            <a:r>
              <a:rPr lang="en" sz="1867" b="1">
                <a:solidFill>
                  <a:schemeClr val="dk1"/>
                </a:solidFill>
              </a:rPr>
              <a:t>Receive answers to their questions about the harm and the offender.</a:t>
            </a:r>
            <a:endParaRPr sz="1867" b="1">
              <a:solidFill>
                <a:schemeClr val="dk1"/>
              </a:solidFill>
            </a:endParaRPr>
          </a:p>
          <a:p>
            <a:pPr marL="304792" indent="-270927">
              <a:buClr>
                <a:schemeClr val="dk1"/>
              </a:buClr>
              <a:buSzPts val="1400"/>
            </a:pPr>
            <a:r>
              <a:rPr lang="en" sz="1867" b="1">
                <a:solidFill>
                  <a:schemeClr val="dk1"/>
                </a:solidFill>
              </a:rPr>
              <a:t>Express themselves about the impact of the offense.</a:t>
            </a:r>
            <a:endParaRPr sz="1867" b="1">
              <a:solidFill>
                <a:schemeClr val="dk1"/>
              </a:solidFill>
            </a:endParaRPr>
          </a:p>
          <a:p>
            <a:pPr marL="304792" indent="-270927">
              <a:buClr>
                <a:schemeClr val="dk1"/>
              </a:buClr>
              <a:buSzPts val="1400"/>
            </a:pPr>
            <a:r>
              <a:rPr lang="en" sz="1867" b="1">
                <a:solidFill>
                  <a:schemeClr val="dk1"/>
                </a:solidFill>
              </a:rPr>
              <a:t>Receive restitution or reparation</a:t>
            </a:r>
            <a:endParaRPr sz="1867" b="1">
              <a:solidFill>
                <a:schemeClr val="dk1"/>
              </a:solidFill>
            </a:endParaRPr>
          </a:p>
          <a:p>
            <a:pPr marL="304792" indent="-270927">
              <a:buClr>
                <a:schemeClr val="dk1"/>
              </a:buClr>
              <a:buSzPts val="1400"/>
            </a:pPr>
            <a:r>
              <a:rPr lang="en" sz="1867" b="1">
                <a:solidFill>
                  <a:schemeClr val="dk1"/>
                </a:solidFill>
              </a:rPr>
              <a:t>Receive an apology</a:t>
            </a:r>
            <a:endParaRPr sz="1867" b="1">
              <a:solidFill>
                <a:schemeClr val="dk1"/>
              </a:solidFill>
            </a:endParaRPr>
          </a:p>
          <a:p>
            <a:pPr marL="304792" indent="-270927">
              <a:buClr>
                <a:schemeClr val="dk1"/>
              </a:buClr>
              <a:buSzPts val="1400"/>
            </a:pPr>
            <a:r>
              <a:rPr lang="en" sz="1867" b="1">
                <a:solidFill>
                  <a:schemeClr val="dk1"/>
                </a:solidFill>
              </a:rPr>
              <a:t>Restore, when appropriate, a relationship with the offender</a:t>
            </a:r>
            <a:endParaRPr sz="1867" b="1">
              <a:solidFill>
                <a:schemeClr val="dk1"/>
              </a:solidFill>
            </a:endParaRPr>
          </a:p>
          <a:p>
            <a:pPr marL="304792" indent="-270927">
              <a:buClr>
                <a:schemeClr val="dk1"/>
              </a:buClr>
              <a:buSzPts val="1400"/>
            </a:pPr>
            <a:r>
              <a:rPr lang="en" sz="1867" b="1">
                <a:solidFill>
                  <a:schemeClr val="dk1"/>
                </a:solidFill>
              </a:rPr>
              <a:t>Reach closure</a:t>
            </a:r>
            <a:endParaRPr sz="1867" b="1">
              <a:solidFill>
                <a:schemeClr val="dk1"/>
              </a:solidFill>
            </a:endParaRPr>
          </a:p>
        </p:txBody>
      </p:sp>
      <p:sp>
        <p:nvSpPr>
          <p:cNvPr id="400" name="Google Shape;400;p61"/>
          <p:cNvSpPr txBox="1">
            <a:spLocks noGrp="1"/>
          </p:cNvSpPr>
          <p:nvPr>
            <p:ph type="body" idx="1"/>
          </p:nvPr>
        </p:nvSpPr>
        <p:spPr>
          <a:xfrm>
            <a:off x="6059533" y="1353233"/>
            <a:ext cx="5224400" cy="50916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a:solidFill>
                  <a:schemeClr val="dk1"/>
                </a:solidFill>
              </a:rPr>
              <a:t>Offenders Are Provided With An Opportunity To…</a:t>
            </a:r>
            <a:endParaRPr sz="2400" b="1">
              <a:solidFill>
                <a:schemeClr val="dk1"/>
              </a:solidFill>
            </a:endParaRPr>
          </a:p>
          <a:p>
            <a:pPr marL="0" indent="0">
              <a:buNone/>
            </a:pPr>
            <a:endParaRPr sz="2400" b="1">
              <a:solidFill>
                <a:schemeClr val="dk1"/>
              </a:solidFill>
            </a:endParaRPr>
          </a:p>
          <a:p>
            <a:pPr marL="304792" indent="-270927">
              <a:buClr>
                <a:schemeClr val="dk1"/>
              </a:buClr>
              <a:buSzPts val="1400"/>
            </a:pPr>
            <a:r>
              <a:rPr lang="en" sz="1867" b="1">
                <a:solidFill>
                  <a:schemeClr val="dk1"/>
                </a:solidFill>
              </a:rPr>
              <a:t>Acknowledge responsibility for the offense and understand the effects of the offense on the victim</a:t>
            </a:r>
            <a:endParaRPr sz="1867" b="1">
              <a:solidFill>
                <a:schemeClr val="dk1"/>
              </a:solidFill>
            </a:endParaRPr>
          </a:p>
          <a:p>
            <a:pPr marL="304792" indent="-270927">
              <a:buClr>
                <a:schemeClr val="dk1"/>
              </a:buClr>
              <a:buSzPts val="1400"/>
            </a:pPr>
            <a:r>
              <a:rPr lang="en" sz="1867" b="1">
                <a:solidFill>
                  <a:schemeClr val="dk1"/>
                </a:solidFill>
              </a:rPr>
              <a:t>Express emotions (even remorse) about the offense.</a:t>
            </a:r>
            <a:endParaRPr sz="1867" b="1">
              <a:solidFill>
                <a:schemeClr val="dk1"/>
              </a:solidFill>
            </a:endParaRPr>
          </a:p>
          <a:p>
            <a:pPr marL="304792" indent="-270927">
              <a:buClr>
                <a:schemeClr val="dk1"/>
              </a:buClr>
              <a:buSzPts val="1400"/>
            </a:pPr>
            <a:r>
              <a:rPr lang="en" sz="1867" b="1">
                <a:solidFill>
                  <a:schemeClr val="dk1"/>
                </a:solidFill>
              </a:rPr>
              <a:t>Receive support to repair harm caused to the victim or oneself and family.</a:t>
            </a:r>
            <a:endParaRPr sz="1867" b="1">
              <a:solidFill>
                <a:schemeClr val="dk1"/>
              </a:solidFill>
            </a:endParaRPr>
          </a:p>
          <a:p>
            <a:pPr marL="304792" indent="-270927">
              <a:buClr>
                <a:schemeClr val="dk1"/>
              </a:buClr>
              <a:buSzPts val="1400"/>
            </a:pPr>
            <a:r>
              <a:rPr lang="en" sz="1867" b="1">
                <a:solidFill>
                  <a:schemeClr val="dk1"/>
                </a:solidFill>
              </a:rPr>
              <a:t>Make amends or restitution/reparation</a:t>
            </a:r>
            <a:endParaRPr sz="1867" b="1">
              <a:solidFill>
                <a:schemeClr val="dk1"/>
              </a:solidFill>
            </a:endParaRPr>
          </a:p>
          <a:p>
            <a:pPr marL="304792" indent="-270927">
              <a:buClr>
                <a:schemeClr val="dk1"/>
              </a:buClr>
              <a:buSzPts val="1400"/>
            </a:pPr>
            <a:r>
              <a:rPr lang="en" sz="1867" b="1">
                <a:solidFill>
                  <a:schemeClr val="dk1"/>
                </a:solidFill>
              </a:rPr>
              <a:t>Apologize to victims</a:t>
            </a:r>
            <a:endParaRPr sz="1867" b="1">
              <a:solidFill>
                <a:schemeClr val="dk1"/>
              </a:solidFill>
            </a:endParaRPr>
          </a:p>
          <a:p>
            <a:pPr marL="304792" indent="-270927">
              <a:buClr>
                <a:schemeClr val="dk1"/>
              </a:buClr>
              <a:buSzPts val="1400"/>
            </a:pPr>
            <a:r>
              <a:rPr lang="en" sz="1867" b="1">
                <a:solidFill>
                  <a:schemeClr val="dk1"/>
                </a:solidFill>
              </a:rPr>
              <a:t>Restore their relationship with the victim when appropriate</a:t>
            </a:r>
            <a:endParaRPr sz="1867" b="1">
              <a:solidFill>
                <a:schemeClr val="dk1"/>
              </a:solidFill>
            </a:endParaRPr>
          </a:p>
          <a:p>
            <a:pPr marL="304792" indent="-270927">
              <a:buClr>
                <a:schemeClr val="dk1"/>
              </a:buClr>
              <a:buSzPts val="1400"/>
            </a:pPr>
            <a:r>
              <a:rPr lang="en" sz="1867" b="1">
                <a:solidFill>
                  <a:schemeClr val="dk1"/>
                </a:solidFill>
              </a:rPr>
              <a:t>Reach closure</a:t>
            </a:r>
            <a:endParaRPr sz="1867"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2238000" y="706101"/>
            <a:ext cx="7716000" cy="1122400"/>
          </a:xfrm>
          <a:prstGeom prst="rect">
            <a:avLst/>
          </a:prstGeom>
          <a:noFill/>
          <a:ln>
            <a:noFill/>
          </a:ln>
        </p:spPr>
        <p:txBody>
          <a:bodyPr spcFirstLastPara="1" vert="horz" wrap="square" lIns="121900" tIns="121900" rIns="121900" bIns="121900" rtlCol="0" anchor="ctr" anchorCtr="0">
            <a:noAutofit/>
          </a:bodyPr>
          <a:lstStyle/>
          <a:p>
            <a:r>
              <a:rPr lang="en"/>
              <a:t>Agenda</a:t>
            </a:r>
            <a:endParaRPr/>
          </a:p>
        </p:txBody>
      </p:sp>
      <p:sp>
        <p:nvSpPr>
          <p:cNvPr id="295" name="Google Shape;295;p44"/>
          <p:cNvSpPr txBox="1">
            <a:spLocks noGrp="1"/>
          </p:cNvSpPr>
          <p:nvPr>
            <p:ph type="subTitle" idx="1"/>
          </p:nvPr>
        </p:nvSpPr>
        <p:spPr>
          <a:xfrm>
            <a:off x="2351200" y="1989000"/>
            <a:ext cx="7489600" cy="2981600"/>
          </a:xfrm>
          <a:prstGeom prst="rect">
            <a:avLst/>
          </a:prstGeom>
          <a:noFill/>
          <a:ln>
            <a:noFill/>
          </a:ln>
        </p:spPr>
        <p:txBody>
          <a:bodyPr spcFirstLastPara="1" vert="horz" wrap="square" lIns="121900" tIns="121900" rIns="121900" bIns="121900" rtlCol="0" anchor="ctr" anchorCtr="0">
            <a:noAutofit/>
          </a:bodyPr>
          <a:lstStyle/>
          <a:p>
            <a:pPr marL="1828754" indent="-423323" algn="l">
              <a:buChar char="●"/>
            </a:pPr>
            <a:r>
              <a:rPr lang="en"/>
              <a:t>What is Restorative Practice?</a:t>
            </a:r>
            <a:endParaRPr/>
          </a:p>
          <a:p>
            <a:pPr marL="1828754" indent="-423323" algn="l">
              <a:buChar char="●"/>
            </a:pPr>
            <a:r>
              <a:rPr lang="en"/>
              <a:t>Common Misconceptions </a:t>
            </a:r>
            <a:endParaRPr/>
          </a:p>
          <a:p>
            <a:pPr marL="1828754" indent="-423323" algn="l">
              <a:buChar char="●"/>
            </a:pPr>
            <a:r>
              <a:rPr lang="en"/>
              <a:t>Building a Restorative Culture</a:t>
            </a:r>
            <a:endParaRPr/>
          </a:p>
          <a:p>
            <a:pPr marL="1828754" indent="-423323" algn="l">
              <a:buChar char="●"/>
            </a:pPr>
            <a:r>
              <a:rPr lang="en"/>
              <a:t>How is it used in a school setting?</a:t>
            </a:r>
            <a:endParaRPr/>
          </a:p>
          <a:p>
            <a:pPr marL="1828754" indent="-423323" algn="l">
              <a:buChar char="●"/>
            </a:pPr>
            <a:r>
              <a:rPr lang="en"/>
              <a:t>How does it support students?</a:t>
            </a:r>
            <a:endParaRPr/>
          </a:p>
          <a:p>
            <a:pPr marL="609585" indent="0" algn="l">
              <a:spcBef>
                <a:spcPts val="2133"/>
              </a:spcBef>
              <a:spcAft>
                <a:spcPts val="2133"/>
              </a:spcAft>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a:spLocks noGrp="1"/>
          </p:cNvSpPr>
          <p:nvPr>
            <p:ph type="title"/>
          </p:nvPr>
        </p:nvSpPr>
        <p:spPr>
          <a:xfrm>
            <a:off x="960000" y="365833"/>
            <a:ext cx="10272000" cy="76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2800"/>
            </a:pPr>
            <a:r>
              <a:rPr lang="en"/>
              <a:t>Other ways restorative practices support students?</a:t>
            </a:r>
            <a:endParaRPr/>
          </a:p>
        </p:txBody>
      </p:sp>
      <p:sp>
        <p:nvSpPr>
          <p:cNvPr id="406" name="Google Shape;406;p62"/>
          <p:cNvSpPr txBox="1"/>
          <p:nvPr/>
        </p:nvSpPr>
        <p:spPr>
          <a:xfrm>
            <a:off x="944700" y="1515134"/>
            <a:ext cx="9916000" cy="4760943"/>
          </a:xfrm>
          <a:prstGeom prst="rect">
            <a:avLst/>
          </a:prstGeom>
          <a:noFill/>
          <a:ln>
            <a:noFill/>
          </a:ln>
        </p:spPr>
        <p:txBody>
          <a:bodyPr spcFirstLastPara="1" wrap="square" lIns="121900" tIns="121900" rIns="121900" bIns="121900" anchor="t" anchorCtr="0">
            <a:spAutoFit/>
          </a:bodyPr>
          <a:lstStyle/>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Following class rules and procedures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Building strong relationships with peers and adults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Building empathy and emotional literacy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Reflection and self-awareness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Listening skills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Respect</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Equality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Problem solving</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Responsibility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Self regulation</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Shared leadership</a:t>
            </a:r>
            <a:endParaRPr sz="2667">
              <a:solidFill>
                <a:schemeClr val="accent3"/>
              </a:solidFill>
              <a:latin typeface="Fahkwang"/>
              <a:ea typeface="Fahkwang"/>
              <a:cs typeface="Fahkwang"/>
              <a:sym typeface="Fahkwang"/>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960000" y="365833"/>
            <a:ext cx="10272000" cy="76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2800"/>
            </a:pPr>
            <a:r>
              <a:rPr lang="en"/>
              <a:t>What are some things we do at Swanson?</a:t>
            </a:r>
            <a:endParaRPr/>
          </a:p>
        </p:txBody>
      </p:sp>
      <p:sp>
        <p:nvSpPr>
          <p:cNvPr id="412" name="Google Shape;412;p63"/>
          <p:cNvSpPr txBox="1"/>
          <p:nvPr/>
        </p:nvSpPr>
        <p:spPr>
          <a:xfrm>
            <a:off x="980700" y="1471367"/>
            <a:ext cx="9954800" cy="4350510"/>
          </a:xfrm>
          <a:prstGeom prst="rect">
            <a:avLst/>
          </a:prstGeom>
          <a:noFill/>
          <a:ln>
            <a:noFill/>
          </a:ln>
        </p:spPr>
        <p:txBody>
          <a:bodyPr spcFirstLastPara="1" wrap="square" lIns="121900" tIns="121900" rIns="121900" bIns="121900" anchor="t" anchorCtr="0">
            <a:spAutoFit/>
          </a:bodyPr>
          <a:lstStyle/>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Circles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Conferences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Restorative Practices Training (school and district)</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Peace Circles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Community Day</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Affinity Group Activities and Events</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Mentorship </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Staff Book Club</a:t>
            </a:r>
            <a:endParaRPr sz="2667">
              <a:solidFill>
                <a:schemeClr val="accent3"/>
              </a:solidFill>
              <a:latin typeface="Fahkwang"/>
              <a:ea typeface="Fahkwang"/>
              <a:cs typeface="Fahkwang"/>
              <a:sym typeface="Fahkwang"/>
            </a:endParaRPr>
          </a:p>
          <a:p>
            <a:pPr marL="609585" indent="-474121">
              <a:buClr>
                <a:schemeClr val="accent3"/>
              </a:buClr>
              <a:buSzPts val="2000"/>
              <a:buFont typeface="Fahkwang"/>
              <a:buChar char="●"/>
            </a:pPr>
            <a:r>
              <a:rPr lang="en" sz="2667">
                <a:solidFill>
                  <a:schemeClr val="accent3"/>
                </a:solidFill>
                <a:latin typeface="Fahkwang"/>
                <a:ea typeface="Fahkwang"/>
                <a:cs typeface="Fahkwang"/>
                <a:sym typeface="Fahkwang"/>
              </a:rPr>
              <a:t>Assemblies</a:t>
            </a:r>
            <a:endParaRPr sz="2667">
              <a:solidFill>
                <a:schemeClr val="accent3"/>
              </a:solidFill>
              <a:latin typeface="Fahkwang"/>
              <a:ea typeface="Fahkwang"/>
              <a:cs typeface="Fahkwang"/>
              <a:sym typeface="Fahkwang"/>
            </a:endParaRPr>
          </a:p>
          <a:p>
            <a:pPr>
              <a:buClr>
                <a:srgbClr val="000000"/>
              </a:buClr>
              <a:buSzPts val="2000"/>
            </a:pPr>
            <a:endParaRPr sz="2667">
              <a:solidFill>
                <a:schemeClr val="accent3"/>
              </a:solidFill>
              <a:latin typeface="Fahkwang"/>
              <a:ea typeface="Fahkwang"/>
              <a:cs typeface="Fahkwang"/>
              <a:sym typeface="Fahkwang"/>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4"/>
          <p:cNvSpPr txBox="1">
            <a:spLocks noGrp="1"/>
          </p:cNvSpPr>
          <p:nvPr>
            <p:ph type="title"/>
          </p:nvPr>
        </p:nvSpPr>
        <p:spPr>
          <a:xfrm>
            <a:off x="2190433" y="2025035"/>
            <a:ext cx="7716000" cy="1122400"/>
          </a:xfrm>
          <a:prstGeom prst="rect">
            <a:avLst/>
          </a:prstGeom>
          <a:noFill/>
          <a:ln>
            <a:noFill/>
          </a:ln>
        </p:spPr>
        <p:txBody>
          <a:bodyPr spcFirstLastPara="1" vert="horz" wrap="square" lIns="121900" tIns="121900" rIns="121900" bIns="121900" rtlCol="0" anchor="ctr" anchorCtr="0">
            <a:noAutofit/>
          </a:bodyPr>
          <a:lstStyle/>
          <a:p>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What is</a:t>
            </a:r>
            <a:endParaRPr/>
          </a:p>
        </p:txBody>
      </p:sp>
      <p:sp>
        <p:nvSpPr>
          <p:cNvPr id="301" name="Google Shape;301;p45"/>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Restorative Practice?</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905300" y="172133"/>
            <a:ext cx="10272000" cy="763600"/>
          </a:xfrm>
          <a:prstGeom prst="rect">
            <a:avLst/>
          </a:prstGeom>
          <a:noFill/>
          <a:ln>
            <a:noFill/>
          </a:ln>
        </p:spPr>
        <p:txBody>
          <a:bodyPr spcFirstLastPara="1" vert="horz" wrap="square" lIns="121900" tIns="121900" rIns="121900" bIns="121900" rtlCol="0" anchor="ctr" anchorCtr="0">
            <a:noAutofit/>
          </a:bodyPr>
          <a:lstStyle/>
          <a:p>
            <a:r>
              <a:rPr lang="en" sz="2400"/>
              <a:t>Background History</a:t>
            </a:r>
            <a:endParaRPr sz="2400"/>
          </a:p>
        </p:txBody>
      </p:sp>
      <p:pic>
        <p:nvPicPr>
          <p:cNvPr id="307" name="Google Shape;307;p46" title="Restorative Practices History and Overview.mp4">
            <a:hlinkClick r:id="rId3"/>
          </p:cNvPr>
          <p:cNvPicPr preferRelativeResize="0"/>
          <p:nvPr/>
        </p:nvPicPr>
        <p:blipFill rotWithShape="1">
          <a:blip r:embed="rId4">
            <a:alphaModFix/>
          </a:blip>
          <a:srcRect/>
          <a:stretch/>
        </p:blipFill>
        <p:spPr>
          <a:xfrm>
            <a:off x="2518334" y="2236467"/>
            <a:ext cx="5443733" cy="4082800"/>
          </a:xfrm>
          <a:prstGeom prst="rect">
            <a:avLst/>
          </a:prstGeom>
          <a:noFill/>
          <a:ln>
            <a:noFill/>
          </a:ln>
        </p:spPr>
      </p:pic>
      <p:sp>
        <p:nvSpPr>
          <p:cNvPr id="308" name="Google Shape;308;p46"/>
          <p:cNvSpPr txBox="1"/>
          <p:nvPr/>
        </p:nvSpPr>
        <p:spPr>
          <a:xfrm>
            <a:off x="326900" y="1641100"/>
            <a:ext cx="9669200" cy="533504"/>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 sz="1867" u="sng">
                <a:solidFill>
                  <a:schemeClr val="hlink"/>
                </a:solidFill>
                <a:latin typeface="Quicksand"/>
                <a:ea typeface="Quicksand"/>
                <a:cs typeface="Quicksand"/>
                <a:sym typeface="Quicksand"/>
                <a:hlinkClick r:id="rId5"/>
              </a:rPr>
              <a:t>History of Restorative Practice- Video</a:t>
            </a:r>
            <a:endParaRPr sz="1867">
              <a:solidFill>
                <a:srgbClr val="000000"/>
              </a:solidFill>
              <a:latin typeface="Quicksand"/>
              <a:ea typeface="Quicksand"/>
              <a:cs typeface="Quicksand"/>
              <a:sym typeface="Quicksand"/>
            </a:endParaRPr>
          </a:p>
        </p:txBody>
      </p:sp>
      <p:sp>
        <p:nvSpPr>
          <p:cNvPr id="309" name="Google Shape;309;p46"/>
          <p:cNvSpPr txBox="1"/>
          <p:nvPr/>
        </p:nvSpPr>
        <p:spPr>
          <a:xfrm>
            <a:off x="237333" y="2510868"/>
            <a:ext cx="1948800" cy="1723508"/>
          </a:xfrm>
          <a:prstGeom prst="rect">
            <a:avLst/>
          </a:prstGeom>
          <a:noFill/>
          <a:ln>
            <a:noFill/>
          </a:ln>
        </p:spPr>
        <p:txBody>
          <a:bodyPr spcFirstLastPara="1" wrap="square" lIns="121900" tIns="121900" rIns="121900" bIns="121900" anchor="t" anchorCtr="0">
            <a:spAutoFit/>
          </a:bodyPr>
          <a:lstStyle/>
          <a:p>
            <a:r>
              <a:rPr lang="en" sz="2400">
                <a:latin typeface="Quicksand"/>
                <a:ea typeface="Quicksand"/>
                <a:cs typeface="Quicksand"/>
                <a:sym typeface="Quicksand"/>
              </a:rPr>
              <a:t>Click video when in slideshow mode</a:t>
            </a:r>
            <a:endParaRPr sz="2400">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2238000" y="1854501"/>
            <a:ext cx="7716000" cy="1122400"/>
          </a:xfrm>
          <a:prstGeom prst="rect">
            <a:avLst/>
          </a:prstGeom>
          <a:noFill/>
          <a:ln>
            <a:noFill/>
          </a:ln>
        </p:spPr>
        <p:txBody>
          <a:bodyPr spcFirstLastPara="1" vert="horz" wrap="square" lIns="121900" tIns="121900" rIns="121900" bIns="121900" rtlCol="0" anchor="ctr" anchorCtr="0">
            <a:noAutofit/>
          </a:bodyPr>
          <a:lstStyle/>
          <a:p>
            <a:r>
              <a:rPr lang="en"/>
              <a:t>Common</a:t>
            </a:r>
            <a:endParaRPr/>
          </a:p>
        </p:txBody>
      </p:sp>
      <p:sp>
        <p:nvSpPr>
          <p:cNvPr id="315" name="Google Shape;315;p47"/>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Misconceptions</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0" name="Google Shape;320;p48"/>
          <p:cNvGraphicFramePr/>
          <p:nvPr/>
        </p:nvGraphicFramePr>
        <p:xfrm>
          <a:off x="208433" y="1017600"/>
          <a:ext cx="4000000" cy="4000000"/>
        </p:xfrm>
        <a:graphic>
          <a:graphicData uri="http://schemas.openxmlformats.org/drawingml/2006/table">
            <a:tbl>
              <a:tblPr>
                <a:noFill/>
              </a:tblPr>
              <a:tblGrid>
                <a:gridCol w="4615933">
                  <a:extLst>
                    <a:ext uri="{9D8B030D-6E8A-4147-A177-3AD203B41FA5}">
                      <a16:colId xmlns:a16="http://schemas.microsoft.com/office/drawing/2014/main" val="20000"/>
                    </a:ext>
                  </a:extLst>
                </a:gridCol>
                <a:gridCol w="7207433">
                  <a:extLst>
                    <a:ext uri="{9D8B030D-6E8A-4147-A177-3AD203B41FA5}">
                      <a16:colId xmlns:a16="http://schemas.microsoft.com/office/drawing/2014/main" val="20001"/>
                    </a:ext>
                  </a:extLst>
                </a:gridCol>
              </a:tblGrid>
              <a:tr h="130044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1: Only schools with a small student population can have success with restorative practices.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can be used in schools of any size.  Although a large school has a large student population, there are also more teachers/staff to help build more relationships with students. </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0044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2: Restorative Practices don’t hold students accountable; students can say or do anything without consequences.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take student accountability to a higher level because students and teachers are engaged in collaborative conversations around choices, actions, and behaviors that can foster true personal growth and change.</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09292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3: Students should come to school knowing how to behave appropriately.</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Most children and youth mimic what they see modeled by adults at home or in their community of influence. If the adults in their lives don’t model appropriate behavior or don’t have a good understanding of positive social and emotional behavior, we can’t expect students to come to school with those skills. We as educators need to teach behavior with the same commitment we teach reading and mathematics.</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1" name="Google Shape;321;p48"/>
          <p:cNvSpPr txBox="1">
            <a:spLocks noGrp="1"/>
          </p:cNvSpPr>
          <p:nvPr>
            <p:ph type="title"/>
          </p:nvPr>
        </p:nvSpPr>
        <p:spPr>
          <a:xfrm>
            <a:off x="959984" y="0"/>
            <a:ext cx="10272000" cy="1017600"/>
          </a:xfrm>
          <a:prstGeom prst="rect">
            <a:avLst/>
          </a:prstGeom>
          <a:solidFill>
            <a:schemeClr val="lt1"/>
          </a:solidFill>
          <a:ln>
            <a:noFill/>
          </a:ln>
        </p:spPr>
        <p:txBody>
          <a:bodyPr spcFirstLastPara="1" vert="horz" wrap="square" lIns="121900" tIns="121900" rIns="121900" bIns="121900" rtlCol="0" anchor="ctr"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aphicFrame>
        <p:nvGraphicFramePr>
          <p:cNvPr id="326" name="Google Shape;326;p49"/>
          <p:cNvGraphicFramePr/>
          <p:nvPr/>
        </p:nvGraphicFramePr>
        <p:xfrm>
          <a:off x="208451" y="806333"/>
          <a:ext cx="4000000" cy="4000000"/>
        </p:xfrm>
        <a:graphic>
          <a:graphicData uri="http://schemas.openxmlformats.org/drawingml/2006/table">
            <a:tbl>
              <a:tblPr>
                <a:noFill/>
              </a:tblPr>
              <a:tblGrid>
                <a:gridCol w="4615933">
                  <a:extLst>
                    <a:ext uri="{9D8B030D-6E8A-4147-A177-3AD203B41FA5}">
                      <a16:colId xmlns:a16="http://schemas.microsoft.com/office/drawing/2014/main" val="20000"/>
                    </a:ext>
                  </a:extLst>
                </a:gridCol>
                <a:gridCol w="7207433">
                  <a:extLst>
                    <a:ext uri="{9D8B030D-6E8A-4147-A177-3AD203B41FA5}">
                      <a16:colId xmlns:a16="http://schemas.microsoft.com/office/drawing/2014/main" val="20001"/>
                    </a:ext>
                  </a:extLst>
                </a:gridCol>
              </a:tblGrid>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4: When students display negative or problematic behavior, they are doing so by conscience and purposeful choice.</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Many students come to school having experienced trauma, adverse childhood experiences, conflicts of all sorts, and a host of other things that impact their automatic reactions and self-protection mechanisms.  We need to address trauma and recognize how students present these experiences to educators.</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5: “I should only have to teach my academic content.  Everything else that students need should come from their families or the counselors.”</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The reality is that if students’ physical and emotional needs are not met first, it doesn’t matter what else we try to teach them; they won’t have the capacity to learn it.  Restorative practices seek to support the whole child and the whole situation and create a safe and welcoming place for students to learn.</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5300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6: Restorative practices are a set of strategies that are to be used a finite amount of time.</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 work is ongoing in order to build relationships with students and create a safe environment for learning.  Growth and change take time, and not all students respond right away.</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bl>
          </a:graphicData>
        </a:graphic>
      </p:graphicFrame>
      <p:sp>
        <p:nvSpPr>
          <p:cNvPr id="327" name="Google Shape;327;p49"/>
          <p:cNvSpPr txBox="1">
            <a:spLocks noGrp="1"/>
          </p:cNvSpPr>
          <p:nvPr>
            <p:ph type="title"/>
          </p:nvPr>
        </p:nvSpPr>
        <p:spPr>
          <a:xfrm>
            <a:off x="960000" y="0"/>
            <a:ext cx="10272000" cy="806400"/>
          </a:xfrm>
          <a:prstGeom prst="rect">
            <a:avLst/>
          </a:prstGeom>
          <a:solidFill>
            <a:schemeClr val="lt1"/>
          </a:solidFill>
          <a:ln>
            <a:noFill/>
          </a:ln>
        </p:spPr>
        <p:txBody>
          <a:bodyPr spcFirstLastPara="1" vert="horz" wrap="square" lIns="121900" tIns="121900" rIns="121900" bIns="121900" rtlCol="0" anchor="ctr"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50"/>
          <p:cNvGraphicFramePr/>
          <p:nvPr/>
        </p:nvGraphicFramePr>
        <p:xfrm>
          <a:off x="263617" y="872267"/>
          <a:ext cx="4000000" cy="4000000"/>
        </p:xfrm>
        <a:graphic>
          <a:graphicData uri="http://schemas.openxmlformats.org/drawingml/2006/table">
            <a:tbl>
              <a:tblPr>
                <a:noFill/>
              </a:tblPr>
              <a:tblGrid>
                <a:gridCol w="3907000">
                  <a:extLst>
                    <a:ext uri="{9D8B030D-6E8A-4147-A177-3AD203B41FA5}">
                      <a16:colId xmlns:a16="http://schemas.microsoft.com/office/drawing/2014/main" val="20000"/>
                    </a:ext>
                  </a:extLst>
                </a:gridCol>
                <a:gridCol w="7757767">
                  <a:extLst>
                    <a:ext uri="{9D8B030D-6E8A-4147-A177-3AD203B41FA5}">
                      <a16:colId xmlns:a16="http://schemas.microsoft.com/office/drawing/2014/main" val="20001"/>
                    </a:ext>
                  </a:extLst>
                </a:gridCol>
              </a:tblGrid>
              <a:tr h="156460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7: Engaging in restorative practices instead of expulsion or suspension condones violent or extreme behavior. </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Removing a student for extreme behavior only sends the problem somewhere else–it doesn’t solve anything.  Restorative practices provide students a chance to change their behavior and provide the opportunity to get students the services and support they need to make lasting personal change.</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82876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8: Restorative practices make it impossible to suspend or expel students for extreme behavior.</a:t>
                      </a:r>
                      <a:endParaRPr sz="1700" b="1"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Restorative practices significantly enrich the toolkit educators have for maintaining a safe and orderly environment.  They do not replace other tools, including disciplinary tools.  However, the result of implementing restorative practices is that suspension and expulsion rates have the potential to drop significantly as other accountability systems are grown. </a:t>
                      </a:r>
                      <a:endParaRPr sz="1700" u="none" strike="noStrike" cap="none">
                        <a:solidFill>
                          <a:srgbClr val="394D85"/>
                        </a:solidFill>
                        <a:latin typeface="Fahkwang"/>
                        <a:ea typeface="Fahkwang"/>
                        <a:cs typeface="Fahkwang"/>
                        <a:sym typeface="Fahkwang"/>
                      </a:endParaRPr>
                    </a:p>
                  </a:txBody>
                  <a:tcPr marL="121900" marR="121900" marT="121900" marB="1219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35708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Misconception 9: A punishment is the best way to change behavior. </a:t>
                      </a:r>
                      <a:endParaRPr sz="1700" b="1" u="none" strike="noStrike" cap="none">
                        <a:solidFill>
                          <a:srgbClr val="394D85"/>
                        </a:solidFill>
                        <a:latin typeface="Fahkwang"/>
                        <a:ea typeface="Fahkwang"/>
                        <a:cs typeface="Fahkwang"/>
                        <a:sym typeface="Fahkwang"/>
                      </a:endParaRPr>
                    </a:p>
                  </a:txBody>
                  <a:tcPr marL="121900" marR="121900" marT="121900" marB="1219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394D85"/>
                          </a:solidFill>
                          <a:latin typeface="Fahkwang"/>
                          <a:ea typeface="Fahkwang"/>
                          <a:cs typeface="Fahkwang"/>
                          <a:sym typeface="Fahkwang"/>
                        </a:rPr>
                        <a:t>Fact: </a:t>
                      </a:r>
                      <a:r>
                        <a:rPr lang="en" sz="1700" u="none" strike="noStrike" cap="none">
                          <a:solidFill>
                            <a:srgbClr val="394D85"/>
                          </a:solidFill>
                          <a:latin typeface="Fahkwang"/>
                          <a:ea typeface="Fahkwang"/>
                          <a:cs typeface="Fahkwang"/>
                          <a:sym typeface="Fahkwang"/>
                        </a:rPr>
                        <a:t>Most students do not respond to punishment in ways that result in lasting change. True change comes from taking ownership of their choices, actions, and behaviors in front of the people whose relationships mean the most to them and who are impacted by those choices, actions, and behaviors. The fear if isolation, losing a sense of belonging at school or in class, or losing the trust/relationship with those important to them has more impact than any consequence.</a:t>
                      </a:r>
                      <a:endParaRPr sz="1700" u="none" strike="noStrike" cap="none">
                        <a:solidFill>
                          <a:srgbClr val="394D85"/>
                        </a:solidFill>
                        <a:latin typeface="Fahkwang"/>
                        <a:ea typeface="Fahkwang"/>
                        <a:cs typeface="Fahkwang"/>
                        <a:sym typeface="Fahkwang"/>
                      </a:endParaRPr>
                    </a:p>
                  </a:txBody>
                  <a:tcPr marL="121900" marR="121900" marT="121900" marB="1219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3" name="Google Shape;333;p50"/>
          <p:cNvSpPr txBox="1">
            <a:spLocks noGrp="1"/>
          </p:cNvSpPr>
          <p:nvPr>
            <p:ph type="title" idx="4294967295"/>
          </p:nvPr>
        </p:nvSpPr>
        <p:spPr>
          <a:xfrm>
            <a:off x="1003767" y="254267"/>
            <a:ext cx="10272000" cy="478400"/>
          </a:xfrm>
          <a:prstGeom prst="rect">
            <a:avLst/>
          </a:prstGeom>
          <a:solidFill>
            <a:schemeClr val="lt1"/>
          </a:solidFill>
          <a:ln>
            <a:noFill/>
          </a:ln>
        </p:spPr>
        <p:txBody>
          <a:bodyPr spcFirstLastPara="1" vert="horz" wrap="square" lIns="121900" tIns="121900" rIns="121900" bIns="121900" rtlCol="0" anchor="t" anchorCtr="0">
            <a:noAutofit/>
          </a:bodyPr>
          <a:lstStyle/>
          <a:p>
            <a:pPr algn="ctr">
              <a:lnSpc>
                <a:spcPct val="100000"/>
              </a:lnSpc>
              <a:spcBef>
                <a:spcPts val="0"/>
              </a:spcBef>
              <a:buSzPts val="2800"/>
            </a:pPr>
            <a:r>
              <a:rPr lang="en" sz="1867" b="1"/>
              <a:t>COMMON MISCONCEPTIONS</a:t>
            </a:r>
            <a:endParaRPr sz="1867"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2238000" y="1651600"/>
            <a:ext cx="7716000" cy="1325200"/>
          </a:xfrm>
          <a:prstGeom prst="rect">
            <a:avLst/>
          </a:prstGeom>
          <a:noFill/>
          <a:ln>
            <a:noFill/>
          </a:ln>
        </p:spPr>
        <p:txBody>
          <a:bodyPr spcFirstLastPara="1" vert="horz" wrap="square" lIns="121900" tIns="121900" rIns="121900" bIns="121900" rtlCol="0" anchor="ctr" anchorCtr="0">
            <a:noAutofit/>
          </a:bodyPr>
          <a:lstStyle/>
          <a:p>
            <a:r>
              <a:rPr lang="en"/>
              <a:t>Building a </a:t>
            </a:r>
            <a:endParaRPr/>
          </a:p>
        </p:txBody>
      </p:sp>
      <p:sp>
        <p:nvSpPr>
          <p:cNvPr id="339" name="Google Shape;339;p51"/>
          <p:cNvSpPr txBox="1">
            <a:spLocks noGrp="1"/>
          </p:cNvSpPr>
          <p:nvPr>
            <p:ph type="subTitle" idx="1"/>
          </p:nvPr>
        </p:nvSpPr>
        <p:spPr>
          <a:xfrm>
            <a:off x="2351200" y="3187100"/>
            <a:ext cx="7489600" cy="1816400"/>
          </a:xfrm>
          <a:prstGeom prst="rect">
            <a:avLst/>
          </a:prstGeom>
          <a:noFill/>
          <a:ln>
            <a:noFill/>
          </a:ln>
        </p:spPr>
        <p:txBody>
          <a:bodyPr spcFirstLastPara="1" vert="horz" wrap="square" lIns="121900" tIns="121900" rIns="121900" bIns="121900" rtlCol="0" anchor="ctr" anchorCtr="0">
            <a:noAutofit/>
          </a:bodyPr>
          <a:lstStyle/>
          <a:p>
            <a:pPr marL="0" indent="0"/>
            <a:r>
              <a:rPr lang="en" sz="6533">
                <a:solidFill>
                  <a:schemeClr val="lt2"/>
                </a:solidFill>
                <a:latin typeface="Fahkwang Medium"/>
                <a:ea typeface="Fahkwang Medium"/>
                <a:cs typeface="Fahkwang Medium"/>
                <a:sym typeface="Fahkwang Medium"/>
              </a:rPr>
              <a:t>Restorative Culture</a:t>
            </a:r>
            <a:endParaRPr sz="6533">
              <a:solidFill>
                <a:schemeClr val="lt2"/>
              </a:solidFill>
              <a:latin typeface="Fahkwang Medium"/>
              <a:ea typeface="Fahkwang Medium"/>
              <a:cs typeface="Fahkwang Medium"/>
              <a:sym typeface="Fahkwang Medium"/>
            </a:endParaRPr>
          </a:p>
          <a:p>
            <a:pPr marL="609585" indent="0" algn="l">
              <a:spcBef>
                <a:spcPts val="2133"/>
              </a:spcBef>
              <a:spcAft>
                <a:spcPts val="2133"/>
              </a:spcAft>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Words>
  <Application>Microsoft Office PowerPoint</Application>
  <PresentationFormat>Widescreen</PresentationFormat>
  <Paragraphs>151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Fahkwang</vt:lpstr>
      <vt:lpstr>Fahkwang Medium</vt:lpstr>
      <vt:lpstr>Ingrid Darling</vt:lpstr>
      <vt:lpstr>Quicksand</vt:lpstr>
      <vt:lpstr>Roboto Condensed Light</vt:lpstr>
      <vt:lpstr>Office Theme</vt:lpstr>
      <vt:lpstr>Understanding Restorative Practices  Welcome </vt:lpstr>
      <vt:lpstr>Agenda</vt:lpstr>
      <vt:lpstr>What is</vt:lpstr>
      <vt:lpstr>Background History</vt:lpstr>
      <vt:lpstr>Common</vt:lpstr>
      <vt:lpstr>COMMON MISCONCEPTIONS</vt:lpstr>
      <vt:lpstr>COMMON MISCONCEPTIONS</vt:lpstr>
      <vt:lpstr>COMMON MISCONCEPTIONS</vt:lpstr>
      <vt:lpstr>Building a </vt:lpstr>
      <vt:lpstr>Building a Restorative Culture</vt:lpstr>
      <vt:lpstr>Creating Environments that Support Students</vt:lpstr>
      <vt:lpstr>Creating Environments that Support Students</vt:lpstr>
      <vt:lpstr>How is it used </vt:lpstr>
      <vt:lpstr>Weaving Restorative Practices into the School Day</vt:lpstr>
      <vt:lpstr>How does it </vt:lpstr>
      <vt:lpstr>Restorative = “Restore”</vt:lpstr>
      <vt:lpstr>Victim-Offender Restorative Conferences</vt:lpstr>
      <vt:lpstr>Purpose of Restorative Conferences </vt:lpstr>
      <vt:lpstr>Common Attributes of Restorative Practices</vt:lpstr>
      <vt:lpstr>Other ways restorative practices support students?</vt:lpstr>
      <vt:lpstr>What are some things we do at Swanson?</vt:lpstr>
      <vt:lpstr>Thank You</vt:lpstr>
    </vt:vector>
  </TitlesOfParts>
  <Company>Arlington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Restorative Practices  Welcome </dc:title>
  <dc:creator>Holland, Trevor</dc:creator>
  <cp:lastModifiedBy>Holland, Trevor</cp:lastModifiedBy>
  <cp:revision>1</cp:revision>
  <dcterms:created xsi:type="dcterms:W3CDTF">2023-04-24T13:57:34Z</dcterms:created>
  <dcterms:modified xsi:type="dcterms:W3CDTF">2023-04-24T13:58:02Z</dcterms:modified>
</cp:coreProperties>
</file>