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Lst>
  <p:sldSz cy="5143500" cx="9144000"/>
  <p:notesSz cx="6858000" cy="9144000"/>
  <p:embeddedFontLst>
    <p:embeddedFont>
      <p:font typeface="Montserrat"/>
      <p:regular r:id="rId10"/>
      <p:bold r:id="rId11"/>
      <p:italic r:id="rId12"/>
      <p:boldItalic r:id="rId13"/>
    </p:embeddedFont>
    <p:embeddedFont>
      <p:font typeface="Lat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C21B521-25F4-444F-B3C8-A6CB690EAA18}">
  <a:tblStyle styleId="{FC21B521-25F4-444F-B3C8-A6CB690EAA18}"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Montserrat-bold.fntdata"/><Relationship Id="rId10" Type="http://schemas.openxmlformats.org/officeDocument/2006/relationships/font" Target="fonts/Montserrat-regular.fntdata"/><Relationship Id="rId13" Type="http://schemas.openxmlformats.org/officeDocument/2006/relationships/font" Target="fonts/Montserrat-boldItalic.fntdata"/><Relationship Id="rId12" Type="http://schemas.openxmlformats.org/officeDocument/2006/relationships/font" Target="fonts/Montserrat-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Lato-bold.fntdata"/><Relationship Id="rId14" Type="http://schemas.openxmlformats.org/officeDocument/2006/relationships/font" Target="fonts/Lato-regular.fntdata"/><Relationship Id="rId17" Type="http://schemas.openxmlformats.org/officeDocument/2006/relationships/font" Target="fonts/Lato-boldItalic.fntdata"/><Relationship Id="rId16" Type="http://schemas.openxmlformats.org/officeDocument/2006/relationships/font" Target="fonts/Lato-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9813941a86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9813941a86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9813941a86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9813941a86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teams.microsoft.com/l/meetup-join/19%3ameeting_NDIwMjliMjctNWY1YS00N2FmLWFmMDgtNmVkN2YyMGU5YzZi%40thread.v2/0?context=%7b%22Tid%22%3a%22313708a6-b7e9-492c-ac7a-f19734f3f702%22%2c%22Oid%22%3a%2296e1d8a9-1fc4-49b7-8695-8511f6a7de55%22%7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teams.microsoft.com/l/meetup-join/19%3ameeting_NDIwMjliMjctNWY1YS00N2FmLWFmMDgtNmVkN2YyMGU5YzZi%40thread.v2/0?context=%7b%22Tid%22%3a%22313708a6-b7e9-492c-ac7a-f19734f3f702%22%2c%22Oid%22%3a%2296e1d8a9-1fc4-49b7-8695-8511f6a7de55%22%7d"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2926400" y="269800"/>
            <a:ext cx="6217500" cy="1891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100" u="sng">
                <a:solidFill>
                  <a:srgbClr val="EA9999"/>
                </a:solidFill>
              </a:rPr>
              <a:t>T</a:t>
            </a:r>
            <a:r>
              <a:rPr lang="en" sz="4100" u="sng"/>
              <a:t>S</a:t>
            </a:r>
            <a:r>
              <a:rPr lang="en" sz="4100" u="sng">
                <a:solidFill>
                  <a:srgbClr val="A4C2F4"/>
                </a:solidFill>
              </a:rPr>
              <a:t>A</a:t>
            </a:r>
            <a:r>
              <a:rPr lang="en" sz="4100"/>
              <a:t> </a:t>
            </a:r>
            <a:r>
              <a:rPr lang="en"/>
              <a:t>-</a:t>
            </a:r>
            <a:r>
              <a:rPr lang="en" sz="2300" u="sng">
                <a:solidFill>
                  <a:srgbClr val="E06666"/>
                </a:solidFill>
              </a:rPr>
              <a:t>Technology</a:t>
            </a:r>
            <a:r>
              <a:rPr lang="en" sz="2300" u="sng"/>
              <a:t> Student </a:t>
            </a:r>
            <a:r>
              <a:rPr lang="en" sz="2300" u="sng">
                <a:solidFill>
                  <a:srgbClr val="A4C2F4"/>
                </a:solidFill>
              </a:rPr>
              <a:t>Association</a:t>
            </a:r>
            <a:endParaRPr sz="2300" u="sng">
              <a:solidFill>
                <a:srgbClr val="A4C2F4"/>
              </a:solidFill>
            </a:endParaRPr>
          </a:p>
          <a:p>
            <a:pPr indent="0" lvl="0" marL="0" rtl="0" algn="l">
              <a:spcBef>
                <a:spcPts val="0"/>
              </a:spcBef>
              <a:spcAft>
                <a:spcPts val="0"/>
              </a:spcAft>
              <a:buNone/>
            </a:pPr>
            <a:r>
              <a:rPr lang="en" sz="2300" u="sng"/>
              <a:t>Virtual 2020-21</a:t>
            </a:r>
            <a:endParaRPr sz="2300" u="sng"/>
          </a:p>
          <a:p>
            <a:pPr indent="0" lvl="0" marL="0" rtl="0" algn="l">
              <a:spcBef>
                <a:spcPts val="0"/>
              </a:spcBef>
              <a:spcAft>
                <a:spcPts val="0"/>
              </a:spcAft>
              <a:buNone/>
            </a:pPr>
            <a:r>
              <a:rPr lang="en" sz="2300" u="sng"/>
              <a:t>Mr. DeMarino</a:t>
            </a:r>
            <a:endParaRPr sz="2300" u="sng"/>
          </a:p>
          <a:p>
            <a:pPr indent="0" lvl="0" marL="0" rtl="0" algn="l">
              <a:spcBef>
                <a:spcPts val="0"/>
              </a:spcBef>
              <a:spcAft>
                <a:spcPts val="0"/>
              </a:spcAft>
              <a:buNone/>
            </a:pPr>
            <a:r>
              <a:t/>
            </a:r>
            <a:endParaRPr/>
          </a:p>
        </p:txBody>
      </p:sp>
      <p:sp>
        <p:nvSpPr>
          <p:cNvPr id="135" name="Google Shape;135;p13"/>
          <p:cNvSpPr txBox="1"/>
          <p:nvPr>
            <p:ph idx="1" type="subTitle"/>
          </p:nvPr>
        </p:nvSpPr>
        <p:spPr>
          <a:xfrm>
            <a:off x="3711500" y="2976325"/>
            <a:ext cx="5432400" cy="2167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t>TSA is t</a:t>
            </a:r>
            <a:r>
              <a:rPr lang="en" sz="1600"/>
              <a:t>he Professional Student Organization for Technology Education students.  The Technology Education classes are; Technological Systems, Inventions &amp; Innovations, and Technology of Robotic Design, taught by Mr. DeMarino.  Students in the Tech. Ed. </a:t>
            </a:r>
            <a:r>
              <a:rPr lang="en" sz="1600"/>
              <a:t>classes</a:t>
            </a:r>
            <a:r>
              <a:rPr lang="en" sz="1600"/>
              <a:t> meet the VDOE competencies, Addressing Elements of Student Life , if they join TSA.  It is the students responsibility to complete events, if they commit to a project.</a:t>
            </a:r>
            <a:endParaRPr sz="1600"/>
          </a:p>
        </p:txBody>
      </p:sp>
      <p:pic>
        <p:nvPicPr>
          <p:cNvPr id="136" name="Google Shape;136;p13"/>
          <p:cNvPicPr preferRelativeResize="0"/>
          <p:nvPr/>
        </p:nvPicPr>
        <p:blipFill rotWithShape="1">
          <a:blip r:embed="rId3">
            <a:alphaModFix/>
          </a:blip>
          <a:srcRect b="20701" l="0" r="0" t="15661"/>
          <a:stretch/>
        </p:blipFill>
        <p:spPr>
          <a:xfrm>
            <a:off x="5937250" y="1033075"/>
            <a:ext cx="2972953" cy="18918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14"/>
          <p:cNvSpPr txBox="1"/>
          <p:nvPr>
            <p:ph type="title"/>
          </p:nvPr>
        </p:nvSpPr>
        <p:spPr>
          <a:xfrm>
            <a:off x="1133925" y="-228600"/>
            <a:ext cx="78264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5600" u="sng">
                <a:solidFill>
                  <a:srgbClr val="EA9999"/>
                </a:solidFill>
              </a:rPr>
              <a:t>T</a:t>
            </a:r>
            <a:r>
              <a:rPr lang="en" sz="5600" u="sng"/>
              <a:t>S</a:t>
            </a:r>
            <a:r>
              <a:rPr lang="en" sz="5600" u="sng">
                <a:solidFill>
                  <a:srgbClr val="A4C2F4"/>
                </a:solidFill>
              </a:rPr>
              <a:t>A</a:t>
            </a:r>
            <a:r>
              <a:rPr lang="en" sz="4100"/>
              <a:t> </a:t>
            </a:r>
            <a:r>
              <a:rPr lang="en" sz="4000"/>
              <a:t>-</a:t>
            </a:r>
            <a:r>
              <a:rPr lang="en" sz="2300" u="sng">
                <a:solidFill>
                  <a:srgbClr val="E06666"/>
                </a:solidFill>
              </a:rPr>
              <a:t>Technology</a:t>
            </a:r>
            <a:r>
              <a:rPr lang="en" sz="2300" u="sng"/>
              <a:t> Student </a:t>
            </a:r>
            <a:r>
              <a:rPr lang="en" sz="2300" u="sng">
                <a:solidFill>
                  <a:srgbClr val="A4C2F4"/>
                </a:solidFill>
              </a:rPr>
              <a:t>Association</a:t>
            </a:r>
            <a:endParaRPr sz="4800"/>
          </a:p>
        </p:txBody>
      </p:sp>
      <p:sp>
        <p:nvSpPr>
          <p:cNvPr id="142" name="Google Shape;142;p14"/>
          <p:cNvSpPr txBox="1"/>
          <p:nvPr>
            <p:ph idx="1" type="body"/>
          </p:nvPr>
        </p:nvSpPr>
        <p:spPr>
          <a:xfrm>
            <a:off x="509150" y="685500"/>
            <a:ext cx="8634900" cy="4692600"/>
          </a:xfrm>
          <a:prstGeom prst="rect">
            <a:avLst/>
          </a:prstGeom>
        </p:spPr>
        <p:txBody>
          <a:bodyPr anchorCtr="0" anchor="t" bIns="91425" lIns="91425" spcFirstLastPara="1" rIns="91425" wrap="square" tIns="91425">
            <a:noAutofit/>
          </a:bodyPr>
          <a:lstStyle/>
          <a:p>
            <a:pPr indent="-381000" lvl="0" marL="457200" rtl="0" algn="l">
              <a:lnSpc>
                <a:spcPct val="100000"/>
              </a:lnSpc>
              <a:spcBef>
                <a:spcPts val="0"/>
              </a:spcBef>
              <a:spcAft>
                <a:spcPts val="0"/>
              </a:spcAft>
              <a:buClr>
                <a:srgbClr val="FFFF00"/>
              </a:buClr>
              <a:buSzPts val="2400"/>
              <a:buChar char="★"/>
            </a:pPr>
            <a:r>
              <a:rPr lang="en" sz="2400" u="sng">
                <a:solidFill>
                  <a:schemeClr val="accent2"/>
                </a:solidFill>
              </a:rPr>
              <a:t>WHO</a:t>
            </a:r>
            <a:r>
              <a:rPr lang="en" sz="2400">
                <a:solidFill>
                  <a:schemeClr val="accent2"/>
                </a:solidFill>
              </a:rPr>
              <a:t>:</a:t>
            </a:r>
            <a:r>
              <a:rPr lang="en" sz="2400"/>
              <a:t> </a:t>
            </a:r>
            <a:r>
              <a:rPr lang="en" sz="1800"/>
              <a:t>Any Technology Education student enrolled in a class may join the association to compete in an event(s).  Mr. DeMarino introduces students to TSA information through his classes. Students should apply their current strengths to events. TSA is not a class and lessons do not occur</a:t>
            </a:r>
            <a:r>
              <a:rPr lang="en" sz="1800"/>
              <a:t>.</a:t>
            </a:r>
            <a:endParaRPr sz="1800"/>
          </a:p>
          <a:p>
            <a:pPr indent="-381000" lvl="0" marL="457200" rtl="0" algn="l">
              <a:lnSpc>
                <a:spcPct val="100000"/>
              </a:lnSpc>
              <a:spcBef>
                <a:spcPts val="1000"/>
              </a:spcBef>
              <a:spcAft>
                <a:spcPts val="0"/>
              </a:spcAft>
              <a:buClr>
                <a:srgbClr val="FFFF00"/>
              </a:buClr>
              <a:buSzPts val="2400"/>
              <a:buChar char="★"/>
            </a:pPr>
            <a:r>
              <a:rPr lang="en" sz="2400" u="sng">
                <a:solidFill>
                  <a:schemeClr val="accent2"/>
                </a:solidFill>
              </a:rPr>
              <a:t>WHAT:</a:t>
            </a:r>
            <a:r>
              <a:rPr lang="en" sz="2400"/>
              <a:t> </a:t>
            </a:r>
            <a:r>
              <a:rPr lang="en" sz="1800"/>
              <a:t>Students must have access to tools and equipment to compete in events. Any materials needed for an event is the student’s responsibility.</a:t>
            </a:r>
            <a:endParaRPr sz="1800"/>
          </a:p>
          <a:p>
            <a:pPr indent="-381000" lvl="0" marL="457200" rtl="0" algn="l">
              <a:lnSpc>
                <a:spcPct val="100000"/>
              </a:lnSpc>
              <a:spcBef>
                <a:spcPts val="1000"/>
              </a:spcBef>
              <a:spcAft>
                <a:spcPts val="0"/>
              </a:spcAft>
              <a:buClr>
                <a:srgbClr val="FFFF00"/>
              </a:buClr>
              <a:buSzPts val="2400"/>
              <a:buChar char="★"/>
            </a:pPr>
            <a:r>
              <a:rPr lang="en" sz="2400" u="sng">
                <a:solidFill>
                  <a:schemeClr val="accent2"/>
                </a:solidFill>
              </a:rPr>
              <a:t>WHEN</a:t>
            </a:r>
            <a:r>
              <a:rPr lang="en" sz="2400">
                <a:solidFill>
                  <a:schemeClr val="accent2"/>
                </a:solidFill>
              </a:rPr>
              <a:t>:</a:t>
            </a:r>
            <a:r>
              <a:rPr lang="en" sz="2400"/>
              <a:t> </a:t>
            </a:r>
            <a:r>
              <a:rPr lang="en" sz="1800"/>
              <a:t>Meets Tuesday (3 - 3:30 p.m.)  First interest meeting is </a:t>
            </a:r>
            <a:r>
              <a:rPr lang="en" sz="1800">
                <a:solidFill>
                  <a:srgbClr val="FFFFFF"/>
                </a:solidFill>
              </a:rPr>
              <a:t>Tuesday September 22, 2020 to gain more information. </a:t>
            </a:r>
            <a:r>
              <a:rPr lang="en" sz="1500" u="sng">
                <a:solidFill>
                  <a:schemeClr val="hlink"/>
                </a:solidFill>
                <a:hlinkClick r:id="rId3"/>
              </a:rPr>
              <a:t>(CLICK HERE FOR MEETING LINK)</a:t>
            </a:r>
            <a:endParaRPr sz="1500"/>
          </a:p>
          <a:p>
            <a:pPr indent="-342900" lvl="1" marL="914400" rtl="0" algn="l">
              <a:lnSpc>
                <a:spcPct val="100000"/>
              </a:lnSpc>
              <a:spcBef>
                <a:spcPts val="0"/>
              </a:spcBef>
              <a:spcAft>
                <a:spcPts val="0"/>
              </a:spcAft>
              <a:buSzPts val="1800"/>
              <a:buChar char="○"/>
            </a:pPr>
            <a:r>
              <a:rPr lang="en" sz="1800"/>
              <a:t>Once the group is established, TSA meets on Tuesday as needed.</a:t>
            </a:r>
            <a:endParaRPr sz="1800"/>
          </a:p>
          <a:p>
            <a:pPr indent="-342900" lvl="1" marL="914400" rtl="0" algn="l">
              <a:lnSpc>
                <a:spcPct val="100000"/>
              </a:lnSpc>
              <a:spcBef>
                <a:spcPts val="0"/>
              </a:spcBef>
              <a:spcAft>
                <a:spcPts val="0"/>
              </a:spcAft>
              <a:buSzPts val="1800"/>
              <a:buChar char="○"/>
            </a:pPr>
            <a:r>
              <a:rPr lang="en" sz="1800"/>
              <a:t>Students should use Asynchronous Monday and time outside of classes to work on TSA projects.</a:t>
            </a:r>
            <a:endParaRPr sz="1800"/>
          </a:p>
          <a:p>
            <a:pPr indent="-355600" lvl="0" marL="457200" rtl="0" algn="l">
              <a:lnSpc>
                <a:spcPct val="100000"/>
              </a:lnSpc>
              <a:spcBef>
                <a:spcPts val="1000"/>
              </a:spcBef>
              <a:spcAft>
                <a:spcPts val="0"/>
              </a:spcAft>
              <a:buClr>
                <a:srgbClr val="FFFF00"/>
              </a:buClr>
              <a:buSzPts val="2000"/>
              <a:buChar char="★"/>
            </a:pPr>
            <a:r>
              <a:rPr lang="en" sz="2400" u="sng">
                <a:solidFill>
                  <a:schemeClr val="accent2"/>
                </a:solidFill>
              </a:rPr>
              <a:t>COST:</a:t>
            </a:r>
            <a:r>
              <a:rPr lang="en" sz="2000" u="sng">
                <a:solidFill>
                  <a:schemeClr val="accent2"/>
                </a:solidFill>
              </a:rPr>
              <a:t> </a:t>
            </a:r>
            <a:r>
              <a:rPr lang="en" sz="1800"/>
              <a:t>Students pay dues to Virginia TSA, if they choose to commit to a competitive event. ($20)  Students may need to spend money for materials.</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5"/>
          <p:cNvSpPr txBox="1"/>
          <p:nvPr>
            <p:ph type="title"/>
          </p:nvPr>
        </p:nvSpPr>
        <p:spPr>
          <a:xfrm>
            <a:off x="47775" y="-160075"/>
            <a:ext cx="9144000" cy="91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300" u="sng">
                <a:solidFill>
                  <a:srgbClr val="EA9999"/>
                </a:solidFill>
              </a:rPr>
              <a:t>T</a:t>
            </a:r>
            <a:r>
              <a:rPr lang="en" sz="4300" u="sng"/>
              <a:t>S</a:t>
            </a:r>
            <a:r>
              <a:rPr lang="en" sz="4300" u="sng">
                <a:solidFill>
                  <a:srgbClr val="A4C2F4"/>
                </a:solidFill>
              </a:rPr>
              <a:t>A</a:t>
            </a:r>
            <a:r>
              <a:rPr lang="en" sz="4100"/>
              <a:t> </a:t>
            </a:r>
            <a:r>
              <a:rPr lang="en" sz="4000"/>
              <a:t>-</a:t>
            </a:r>
            <a:r>
              <a:rPr lang="en" sz="2300" u="sng">
                <a:solidFill>
                  <a:srgbClr val="E06666"/>
                </a:solidFill>
              </a:rPr>
              <a:t>Technology</a:t>
            </a:r>
            <a:r>
              <a:rPr lang="en" sz="2300" u="sng"/>
              <a:t> Student </a:t>
            </a:r>
            <a:r>
              <a:rPr lang="en" sz="2300" u="sng">
                <a:solidFill>
                  <a:srgbClr val="A4C2F4"/>
                </a:solidFill>
              </a:rPr>
              <a:t>Association</a:t>
            </a:r>
            <a:endParaRPr sz="4800"/>
          </a:p>
        </p:txBody>
      </p:sp>
      <p:graphicFrame>
        <p:nvGraphicFramePr>
          <p:cNvPr id="148" name="Google Shape;148;p15"/>
          <p:cNvGraphicFramePr/>
          <p:nvPr/>
        </p:nvGraphicFramePr>
        <p:xfrm>
          <a:off x="86613" y="528925"/>
          <a:ext cx="3000000" cy="3000000"/>
        </p:xfrm>
        <a:graphic>
          <a:graphicData uri="http://schemas.openxmlformats.org/drawingml/2006/table">
            <a:tbl>
              <a:tblPr>
                <a:noFill/>
                <a:tableStyleId>{FC21B521-25F4-444F-B3C8-A6CB690EAA18}</a:tableStyleId>
              </a:tblPr>
              <a:tblGrid>
                <a:gridCol w="2201700"/>
                <a:gridCol w="2321050"/>
                <a:gridCol w="2321050"/>
                <a:gridCol w="2115600"/>
              </a:tblGrid>
              <a:tr h="1806475">
                <a:tc gridSpan="4">
                  <a:txBody>
                    <a:bodyPr/>
                    <a:lstStyle/>
                    <a:p>
                      <a:pPr indent="0" lvl="0" marL="457200" rtl="0" algn="ctr">
                        <a:lnSpc>
                          <a:spcPct val="100000"/>
                        </a:lnSpc>
                        <a:spcBef>
                          <a:spcPts val="0"/>
                        </a:spcBef>
                        <a:spcAft>
                          <a:spcPts val="0"/>
                        </a:spcAft>
                        <a:buNone/>
                      </a:pPr>
                      <a:r>
                        <a:rPr lang="en" sz="3000" u="sng">
                          <a:solidFill>
                            <a:schemeClr val="accent2"/>
                          </a:solidFill>
                          <a:latin typeface="Lato"/>
                          <a:ea typeface="Lato"/>
                          <a:cs typeface="Lato"/>
                          <a:sym typeface="Lato"/>
                        </a:rPr>
                        <a:t>Competitive Events</a:t>
                      </a:r>
                      <a:endParaRPr sz="3000" u="sng">
                        <a:solidFill>
                          <a:schemeClr val="accent2"/>
                        </a:solidFill>
                        <a:latin typeface="Lato"/>
                        <a:ea typeface="Lato"/>
                        <a:cs typeface="Lato"/>
                        <a:sym typeface="Lato"/>
                      </a:endParaRPr>
                    </a:p>
                    <a:p>
                      <a:pPr indent="0" lvl="0" marL="0" rtl="0" algn="l">
                        <a:lnSpc>
                          <a:spcPct val="115000"/>
                        </a:lnSpc>
                        <a:spcBef>
                          <a:spcPts val="0"/>
                        </a:spcBef>
                        <a:spcAft>
                          <a:spcPts val="0"/>
                        </a:spcAft>
                        <a:buNone/>
                      </a:pPr>
                      <a:r>
                        <a:rPr lang="en" sz="1200">
                          <a:solidFill>
                            <a:srgbClr val="FFFFFF"/>
                          </a:solidFill>
                          <a:latin typeface="Lato"/>
                          <a:ea typeface="Lato"/>
                          <a:cs typeface="Lato"/>
                          <a:sym typeface="Lato"/>
                        </a:rPr>
                        <a:t>Currently Virginia TSA offers 8 events. The chart  illustrates events and how many competitors in Swanson TSA can enter.  More information will be delivered to students at the first interest meeting, which is Tuesday September 22, 2020 @ 3p.m. Technology Education students enrolled in; Technological Systems, Inventions &amp; Innovation, and Technology of Robotic Design may join the Microsoft TEAMS meeting here </a:t>
                      </a:r>
                      <a:r>
                        <a:rPr lang="en" sz="1200" u="sng">
                          <a:solidFill>
                            <a:schemeClr val="hlink"/>
                          </a:solidFill>
                          <a:latin typeface="Lato"/>
                          <a:ea typeface="Lato"/>
                          <a:cs typeface="Lato"/>
                          <a:sym typeface="Lato"/>
                          <a:hlinkClick r:id="rId3"/>
                        </a:rPr>
                        <a:t>(CLICK HERE FOR MEETING LINK)</a:t>
                      </a:r>
                      <a:r>
                        <a:rPr lang="en" sz="1200">
                          <a:solidFill>
                            <a:srgbClr val="FFFFFF"/>
                          </a:solidFill>
                          <a:latin typeface="Lato"/>
                          <a:ea typeface="Lato"/>
                          <a:cs typeface="Lato"/>
                          <a:sym typeface="Lato"/>
                        </a:rPr>
                        <a:t>. </a:t>
                      </a:r>
                      <a:endParaRPr sz="1200">
                        <a:solidFill>
                          <a:srgbClr val="FFFFFF"/>
                        </a:solidFill>
                        <a:latin typeface="Lato"/>
                        <a:ea typeface="Lato"/>
                        <a:cs typeface="Lato"/>
                        <a:sym typeface="Lato"/>
                      </a:endParaRPr>
                    </a:p>
                    <a:p>
                      <a:pPr indent="0" lvl="0" marL="0" rtl="0" algn="ctr">
                        <a:lnSpc>
                          <a:spcPct val="115000"/>
                        </a:lnSpc>
                        <a:spcBef>
                          <a:spcPts val="0"/>
                        </a:spcBef>
                        <a:spcAft>
                          <a:spcPts val="0"/>
                        </a:spcAft>
                        <a:buNone/>
                      </a:pPr>
                      <a:r>
                        <a:rPr lang="en" sz="1200">
                          <a:solidFill>
                            <a:schemeClr val="accent2"/>
                          </a:solidFill>
                          <a:latin typeface="Lato"/>
                          <a:ea typeface="Lato"/>
                          <a:cs typeface="Lato"/>
                          <a:sym typeface="Lato"/>
                        </a:rPr>
                        <a:t>**All events are completed virtually and not from school. Students will need the tools and equipment to complete projects and may need to purchase materials***</a:t>
                      </a:r>
                      <a:endParaRPr sz="1200">
                        <a:solidFill>
                          <a:schemeClr val="accent2"/>
                        </a:solidFill>
                        <a:latin typeface="Lato"/>
                        <a:ea typeface="Lato"/>
                        <a:cs typeface="Lato"/>
                        <a:sym typeface="Lato"/>
                      </a:endParaRPr>
                    </a:p>
                  </a:txBody>
                  <a:tcPr marT="0" marB="0" marR="0" marL="0"/>
                </a:tc>
                <a:tc hMerge="1"/>
                <a:tc hMerge="1"/>
                <a:tc hMerge="1"/>
              </a:tr>
              <a:tr h="1215800">
                <a:tc>
                  <a:txBody>
                    <a:bodyPr/>
                    <a:lstStyle/>
                    <a:p>
                      <a:pPr indent="0" lvl="0" marL="0" rtl="0" algn="ctr">
                        <a:spcBef>
                          <a:spcPts val="0"/>
                        </a:spcBef>
                        <a:spcAft>
                          <a:spcPts val="0"/>
                        </a:spcAft>
                        <a:buNone/>
                      </a:pPr>
                      <a:r>
                        <a:rPr lang="en">
                          <a:solidFill>
                            <a:schemeClr val="accent2"/>
                          </a:solidFill>
                        </a:rPr>
                        <a:t>Career Prep </a:t>
                      </a:r>
                      <a:endParaRPr>
                        <a:solidFill>
                          <a:schemeClr val="accent2"/>
                        </a:solidFill>
                      </a:endParaRPr>
                    </a:p>
                    <a:p>
                      <a:pPr indent="0" lvl="0" marL="0" rtl="0" algn="ctr">
                        <a:spcBef>
                          <a:spcPts val="0"/>
                        </a:spcBef>
                        <a:spcAft>
                          <a:spcPts val="0"/>
                        </a:spcAft>
                        <a:buNone/>
                      </a:pPr>
                      <a:r>
                        <a:rPr lang="en">
                          <a:solidFill>
                            <a:schemeClr val="accent2"/>
                          </a:solidFill>
                        </a:rPr>
                        <a:t>(3) Individuals</a:t>
                      </a:r>
                      <a:endParaRPr>
                        <a:solidFill>
                          <a:schemeClr val="accent2"/>
                        </a:solidFill>
                      </a:endParaRPr>
                    </a:p>
                    <a:p>
                      <a:pPr indent="0" lvl="0" marL="0" rtl="0" algn="ctr">
                        <a:spcBef>
                          <a:spcPts val="0"/>
                        </a:spcBef>
                        <a:spcAft>
                          <a:spcPts val="0"/>
                        </a:spcAft>
                        <a:buNone/>
                      </a:pPr>
                      <a:r>
                        <a:rPr lang="en" sz="1000">
                          <a:solidFill>
                            <a:srgbClr val="FFFFFF"/>
                          </a:solidFill>
                        </a:rPr>
                        <a:t>Design and produce a cover letter and a chronological or skills resume based on research.</a:t>
                      </a:r>
                      <a:r>
                        <a:rPr lang="en">
                          <a:solidFill>
                            <a:schemeClr val="accent2"/>
                          </a:solidFill>
                        </a:rPr>
                        <a:t> </a:t>
                      </a:r>
                      <a:endParaRPr>
                        <a:solidFill>
                          <a:schemeClr val="accent2"/>
                        </a:solidFill>
                      </a:endParaRPr>
                    </a:p>
                  </a:txBody>
                  <a:tcPr marT="91425" marB="91425" marR="91425" marL="91425"/>
                </a:tc>
                <a:tc>
                  <a:txBody>
                    <a:bodyPr/>
                    <a:lstStyle/>
                    <a:p>
                      <a:pPr indent="0" lvl="0" marL="0" rtl="0" algn="ctr">
                        <a:spcBef>
                          <a:spcPts val="0"/>
                        </a:spcBef>
                        <a:spcAft>
                          <a:spcPts val="0"/>
                        </a:spcAft>
                        <a:buNone/>
                      </a:pPr>
                      <a:r>
                        <a:rPr lang="en">
                          <a:solidFill>
                            <a:schemeClr val="accent2"/>
                          </a:solidFill>
                        </a:rPr>
                        <a:t>Digital Photography</a:t>
                      </a:r>
                      <a:r>
                        <a:rPr lang="en">
                          <a:solidFill>
                            <a:schemeClr val="accent2"/>
                          </a:solidFill>
                        </a:rPr>
                        <a:t> </a:t>
                      </a:r>
                      <a:endParaRPr>
                        <a:solidFill>
                          <a:schemeClr val="accent2"/>
                        </a:solidFill>
                      </a:endParaRPr>
                    </a:p>
                    <a:p>
                      <a:pPr indent="0" lvl="0" marL="0" rtl="0" algn="ctr">
                        <a:spcBef>
                          <a:spcPts val="0"/>
                        </a:spcBef>
                        <a:spcAft>
                          <a:spcPts val="0"/>
                        </a:spcAft>
                        <a:buNone/>
                      </a:pPr>
                      <a:r>
                        <a:rPr lang="en">
                          <a:solidFill>
                            <a:schemeClr val="accent2"/>
                          </a:solidFill>
                        </a:rPr>
                        <a:t>(3) Individuals</a:t>
                      </a:r>
                      <a:endParaRPr>
                        <a:solidFill>
                          <a:schemeClr val="accent2"/>
                        </a:solidFill>
                      </a:endParaRPr>
                    </a:p>
                    <a:p>
                      <a:pPr indent="0" lvl="0" marL="0" rtl="0" algn="ctr">
                        <a:spcBef>
                          <a:spcPts val="0"/>
                        </a:spcBef>
                        <a:spcAft>
                          <a:spcPts val="0"/>
                        </a:spcAft>
                        <a:buNone/>
                      </a:pPr>
                      <a:r>
                        <a:rPr lang="en" sz="1000">
                          <a:solidFill>
                            <a:srgbClr val="FFFFFF"/>
                          </a:solidFill>
                        </a:rPr>
                        <a:t>Participants produce an album consisting of color or black and white digital photographs that represent or relate to a chosen theme.</a:t>
                      </a:r>
                      <a:endParaRPr>
                        <a:solidFill>
                          <a:schemeClr val="accent2"/>
                        </a:solidFill>
                      </a:endParaRPr>
                    </a:p>
                  </a:txBody>
                  <a:tcPr marT="91425" marB="91425" marR="91425" marL="91425"/>
                </a:tc>
                <a:tc>
                  <a:txBody>
                    <a:bodyPr/>
                    <a:lstStyle/>
                    <a:p>
                      <a:pPr indent="0" lvl="0" marL="0" rtl="0" algn="ctr">
                        <a:spcBef>
                          <a:spcPts val="0"/>
                        </a:spcBef>
                        <a:spcAft>
                          <a:spcPts val="0"/>
                        </a:spcAft>
                        <a:buNone/>
                      </a:pPr>
                      <a:r>
                        <a:rPr lang="en">
                          <a:solidFill>
                            <a:schemeClr val="accent2"/>
                          </a:solidFill>
                        </a:rPr>
                        <a:t>Essays on Technology</a:t>
                      </a:r>
                      <a:r>
                        <a:rPr lang="en">
                          <a:solidFill>
                            <a:schemeClr val="accent2"/>
                          </a:solidFill>
                        </a:rPr>
                        <a:t> </a:t>
                      </a:r>
                      <a:endParaRPr>
                        <a:solidFill>
                          <a:schemeClr val="accent2"/>
                        </a:solidFill>
                      </a:endParaRPr>
                    </a:p>
                    <a:p>
                      <a:pPr indent="0" lvl="0" marL="0" rtl="0" algn="ctr">
                        <a:spcBef>
                          <a:spcPts val="0"/>
                        </a:spcBef>
                        <a:spcAft>
                          <a:spcPts val="0"/>
                        </a:spcAft>
                        <a:buNone/>
                      </a:pPr>
                      <a:r>
                        <a:rPr lang="en">
                          <a:solidFill>
                            <a:schemeClr val="accent2"/>
                          </a:solidFill>
                        </a:rPr>
                        <a:t>(3) Individuals</a:t>
                      </a:r>
                      <a:endParaRPr>
                        <a:solidFill>
                          <a:schemeClr val="accent2"/>
                        </a:solidFill>
                      </a:endParaRPr>
                    </a:p>
                    <a:p>
                      <a:pPr indent="0" lvl="0" marL="0" rtl="0" algn="ctr">
                        <a:spcBef>
                          <a:spcPts val="0"/>
                        </a:spcBef>
                        <a:spcAft>
                          <a:spcPts val="0"/>
                        </a:spcAft>
                        <a:buNone/>
                      </a:pPr>
                      <a:r>
                        <a:rPr lang="en" sz="1000">
                          <a:solidFill>
                            <a:srgbClr val="FFFFFF"/>
                          </a:solidFill>
                        </a:rPr>
                        <a:t>Each participant turns in a comprehensive detailed outline. The subtopic will be released on November 12, 2020 at 5 PM and the outline will be due an hour later. </a:t>
                      </a:r>
                      <a:endParaRPr>
                        <a:solidFill>
                          <a:schemeClr val="accent2"/>
                        </a:solidFill>
                      </a:endParaRPr>
                    </a:p>
                  </a:txBody>
                  <a:tcPr marT="91425" marB="91425" marR="91425" marL="91425"/>
                </a:tc>
                <a:tc>
                  <a:txBody>
                    <a:bodyPr/>
                    <a:lstStyle/>
                    <a:p>
                      <a:pPr indent="0" lvl="0" marL="0" rtl="0" algn="ctr">
                        <a:spcBef>
                          <a:spcPts val="0"/>
                        </a:spcBef>
                        <a:spcAft>
                          <a:spcPts val="0"/>
                        </a:spcAft>
                        <a:buNone/>
                      </a:pPr>
                      <a:r>
                        <a:rPr lang="en">
                          <a:solidFill>
                            <a:schemeClr val="accent2"/>
                          </a:solidFill>
                        </a:rPr>
                        <a:t>Prepared Speech</a:t>
                      </a:r>
                      <a:r>
                        <a:rPr lang="en">
                          <a:solidFill>
                            <a:schemeClr val="accent2"/>
                          </a:solidFill>
                        </a:rPr>
                        <a:t> </a:t>
                      </a:r>
                      <a:endParaRPr>
                        <a:solidFill>
                          <a:schemeClr val="accent2"/>
                        </a:solidFill>
                      </a:endParaRPr>
                    </a:p>
                    <a:p>
                      <a:pPr indent="0" lvl="0" marL="0" rtl="0" algn="ctr">
                        <a:spcBef>
                          <a:spcPts val="0"/>
                        </a:spcBef>
                        <a:spcAft>
                          <a:spcPts val="0"/>
                        </a:spcAft>
                        <a:buNone/>
                      </a:pPr>
                      <a:r>
                        <a:rPr lang="en">
                          <a:solidFill>
                            <a:schemeClr val="accent2"/>
                          </a:solidFill>
                        </a:rPr>
                        <a:t>(3) Individuals</a:t>
                      </a:r>
                      <a:endParaRPr>
                        <a:solidFill>
                          <a:schemeClr val="accent2"/>
                        </a:solidFill>
                      </a:endParaRPr>
                    </a:p>
                    <a:p>
                      <a:pPr indent="0" lvl="0" marL="0" rtl="0" algn="ctr">
                        <a:spcBef>
                          <a:spcPts val="0"/>
                        </a:spcBef>
                        <a:spcAft>
                          <a:spcPts val="0"/>
                        </a:spcAft>
                        <a:buNone/>
                      </a:pPr>
                      <a:r>
                        <a:rPr lang="en" sz="1000">
                          <a:solidFill>
                            <a:srgbClr val="FFFFFF"/>
                          </a:solidFill>
                        </a:rPr>
                        <a:t>Participants deliver an oral presentation that reflects the theme of the current conference.A video of the speech entry will be due.</a:t>
                      </a:r>
                      <a:endParaRPr>
                        <a:solidFill>
                          <a:schemeClr val="accent2"/>
                        </a:solidFill>
                      </a:endParaRPr>
                    </a:p>
                  </a:txBody>
                  <a:tcPr marT="91425" marB="91425" marR="91425" marL="91425"/>
                </a:tc>
              </a:tr>
              <a:tr h="1423450">
                <a:tc>
                  <a:txBody>
                    <a:bodyPr/>
                    <a:lstStyle/>
                    <a:p>
                      <a:pPr indent="0" lvl="0" marL="0" rtl="0" algn="ctr">
                        <a:spcBef>
                          <a:spcPts val="0"/>
                        </a:spcBef>
                        <a:spcAft>
                          <a:spcPts val="0"/>
                        </a:spcAft>
                        <a:buNone/>
                      </a:pPr>
                      <a:r>
                        <a:rPr lang="en">
                          <a:solidFill>
                            <a:schemeClr val="accent2"/>
                          </a:solidFill>
                        </a:rPr>
                        <a:t>Promotional Marketing</a:t>
                      </a:r>
                      <a:r>
                        <a:rPr lang="en">
                          <a:solidFill>
                            <a:schemeClr val="accent2"/>
                          </a:solidFill>
                        </a:rPr>
                        <a:t> </a:t>
                      </a:r>
                      <a:endParaRPr>
                        <a:solidFill>
                          <a:schemeClr val="accent2"/>
                        </a:solidFill>
                      </a:endParaRPr>
                    </a:p>
                    <a:p>
                      <a:pPr indent="0" lvl="0" marL="0" rtl="0" algn="ctr">
                        <a:spcBef>
                          <a:spcPts val="0"/>
                        </a:spcBef>
                        <a:spcAft>
                          <a:spcPts val="0"/>
                        </a:spcAft>
                        <a:buNone/>
                      </a:pPr>
                      <a:r>
                        <a:rPr lang="en">
                          <a:solidFill>
                            <a:schemeClr val="accent2"/>
                          </a:solidFill>
                        </a:rPr>
                        <a:t>(3) Individuals</a:t>
                      </a:r>
                      <a:endParaRPr>
                        <a:solidFill>
                          <a:schemeClr val="accent2"/>
                        </a:solidFill>
                      </a:endParaRPr>
                    </a:p>
                    <a:p>
                      <a:pPr indent="0" lvl="0" marL="0" rtl="0" algn="ctr">
                        <a:spcBef>
                          <a:spcPts val="0"/>
                        </a:spcBef>
                        <a:spcAft>
                          <a:spcPts val="0"/>
                        </a:spcAft>
                        <a:buNone/>
                      </a:pPr>
                      <a:r>
                        <a:rPr lang="en" sz="1000">
                          <a:solidFill>
                            <a:srgbClr val="FFFFFF"/>
                          </a:solidFill>
                        </a:rPr>
                        <a:t>Participants complete a marketing portfolio based on the current year’s theme. A pdf of the three items in the marketing tool kit will be due.</a:t>
                      </a:r>
                      <a:endParaRPr>
                        <a:solidFill>
                          <a:schemeClr val="accent2"/>
                        </a:solidFill>
                      </a:endParaRPr>
                    </a:p>
                  </a:txBody>
                  <a:tcPr marT="91425" marB="91425" marR="91425" marL="91425"/>
                </a:tc>
                <a:tc>
                  <a:txBody>
                    <a:bodyPr/>
                    <a:lstStyle/>
                    <a:p>
                      <a:pPr indent="0" lvl="0" marL="0" rtl="0" algn="ctr">
                        <a:spcBef>
                          <a:spcPts val="0"/>
                        </a:spcBef>
                        <a:spcAft>
                          <a:spcPts val="0"/>
                        </a:spcAft>
                        <a:buNone/>
                      </a:pPr>
                      <a:r>
                        <a:rPr lang="en">
                          <a:solidFill>
                            <a:schemeClr val="accent2"/>
                          </a:solidFill>
                        </a:rPr>
                        <a:t>STEM Animation</a:t>
                      </a:r>
                      <a:r>
                        <a:rPr lang="en">
                          <a:solidFill>
                            <a:schemeClr val="accent2"/>
                          </a:solidFill>
                        </a:rPr>
                        <a:t> </a:t>
                      </a:r>
                      <a:endParaRPr>
                        <a:solidFill>
                          <a:schemeClr val="accent2"/>
                        </a:solidFill>
                      </a:endParaRPr>
                    </a:p>
                    <a:p>
                      <a:pPr indent="0" lvl="0" marL="0" rtl="0" algn="ctr">
                        <a:spcBef>
                          <a:spcPts val="0"/>
                        </a:spcBef>
                        <a:spcAft>
                          <a:spcPts val="0"/>
                        </a:spcAft>
                        <a:buNone/>
                      </a:pPr>
                      <a:r>
                        <a:rPr lang="en" sz="1100">
                          <a:solidFill>
                            <a:schemeClr val="accent2"/>
                          </a:solidFill>
                        </a:rPr>
                        <a:t>(3) Teams, 1-6 members per team</a:t>
                      </a:r>
                      <a:endParaRPr sz="1100">
                        <a:solidFill>
                          <a:schemeClr val="accent2"/>
                        </a:solidFill>
                      </a:endParaRPr>
                    </a:p>
                    <a:p>
                      <a:pPr indent="0" lvl="0" marL="0" rtl="0" algn="ctr">
                        <a:spcBef>
                          <a:spcPts val="0"/>
                        </a:spcBef>
                        <a:spcAft>
                          <a:spcPts val="0"/>
                        </a:spcAft>
                        <a:buNone/>
                      </a:pPr>
                      <a:r>
                        <a:rPr lang="en" sz="1000">
                          <a:solidFill>
                            <a:srgbClr val="FFFFFF"/>
                          </a:solidFill>
                        </a:rPr>
                        <a:t>Participants use computer graphic tools and design processes to communicate,inform, analyze and/or illustrate a topic, idea,subject or concept.</a:t>
                      </a:r>
                      <a:endParaRPr sz="1100">
                        <a:solidFill>
                          <a:schemeClr val="accent2"/>
                        </a:solidFill>
                      </a:endParaRPr>
                    </a:p>
                  </a:txBody>
                  <a:tcPr marT="91425" marB="91425" marR="91425" marL="91425"/>
                </a:tc>
                <a:tc>
                  <a:txBody>
                    <a:bodyPr/>
                    <a:lstStyle/>
                    <a:p>
                      <a:pPr indent="0" lvl="0" marL="0" rtl="0" algn="ctr">
                        <a:spcBef>
                          <a:spcPts val="0"/>
                        </a:spcBef>
                        <a:spcAft>
                          <a:spcPts val="0"/>
                        </a:spcAft>
                        <a:buNone/>
                      </a:pPr>
                      <a:r>
                        <a:rPr lang="en">
                          <a:solidFill>
                            <a:schemeClr val="accent2"/>
                          </a:solidFill>
                        </a:rPr>
                        <a:t>Video Game Design</a:t>
                      </a:r>
                      <a:endParaRPr>
                        <a:solidFill>
                          <a:schemeClr val="accent2"/>
                        </a:solidFill>
                      </a:endParaRPr>
                    </a:p>
                    <a:p>
                      <a:pPr indent="0" lvl="0" marL="0" rtl="0" algn="ctr">
                        <a:spcBef>
                          <a:spcPts val="0"/>
                        </a:spcBef>
                        <a:spcAft>
                          <a:spcPts val="0"/>
                        </a:spcAft>
                        <a:buNone/>
                      </a:pPr>
                      <a:r>
                        <a:rPr lang="en" sz="1100">
                          <a:solidFill>
                            <a:schemeClr val="accent2"/>
                          </a:solidFill>
                        </a:rPr>
                        <a:t>(2) Teams, 2-6 members per team</a:t>
                      </a:r>
                      <a:endParaRPr sz="1100">
                        <a:solidFill>
                          <a:schemeClr val="accent2"/>
                        </a:solidFill>
                      </a:endParaRPr>
                    </a:p>
                    <a:p>
                      <a:pPr indent="0" lvl="0" marL="0" rtl="0" algn="ctr">
                        <a:spcBef>
                          <a:spcPts val="0"/>
                        </a:spcBef>
                        <a:spcAft>
                          <a:spcPts val="0"/>
                        </a:spcAft>
                        <a:buNone/>
                      </a:pPr>
                      <a:r>
                        <a:rPr lang="en" sz="1000">
                          <a:solidFill>
                            <a:srgbClr val="FFFFFF"/>
                          </a:solidFill>
                        </a:rPr>
                        <a:t>Participants develop a video game that focuses on the subject of their choice.</a:t>
                      </a:r>
                      <a:endParaRPr sz="1100">
                        <a:solidFill>
                          <a:schemeClr val="accent2"/>
                        </a:solidFill>
                      </a:endParaRPr>
                    </a:p>
                  </a:txBody>
                  <a:tcPr marT="91425" marB="91425" marR="91425" marL="91425"/>
                </a:tc>
                <a:tc>
                  <a:txBody>
                    <a:bodyPr/>
                    <a:lstStyle/>
                    <a:p>
                      <a:pPr indent="0" lvl="0" marL="0" rtl="0" algn="ctr">
                        <a:spcBef>
                          <a:spcPts val="0"/>
                        </a:spcBef>
                        <a:spcAft>
                          <a:spcPts val="0"/>
                        </a:spcAft>
                        <a:buNone/>
                      </a:pPr>
                      <a:r>
                        <a:rPr lang="en">
                          <a:solidFill>
                            <a:schemeClr val="accent2"/>
                          </a:solidFill>
                        </a:rPr>
                        <a:t>Dragster Design</a:t>
                      </a:r>
                      <a:endParaRPr>
                        <a:solidFill>
                          <a:schemeClr val="accent2"/>
                        </a:solidFill>
                      </a:endParaRPr>
                    </a:p>
                    <a:p>
                      <a:pPr indent="0" lvl="0" marL="0" rtl="0" algn="ctr">
                        <a:spcBef>
                          <a:spcPts val="0"/>
                        </a:spcBef>
                        <a:spcAft>
                          <a:spcPts val="0"/>
                        </a:spcAft>
                        <a:buNone/>
                      </a:pPr>
                      <a:r>
                        <a:rPr lang="en">
                          <a:solidFill>
                            <a:schemeClr val="accent2"/>
                          </a:solidFill>
                        </a:rPr>
                        <a:t>(3) Individuals</a:t>
                      </a:r>
                      <a:endParaRPr>
                        <a:solidFill>
                          <a:schemeClr val="accent2"/>
                        </a:solidFill>
                      </a:endParaRPr>
                    </a:p>
                    <a:p>
                      <a:pPr indent="0" lvl="0" marL="0" rtl="0" algn="ctr">
                        <a:spcBef>
                          <a:spcPts val="0"/>
                        </a:spcBef>
                        <a:spcAft>
                          <a:spcPts val="0"/>
                        </a:spcAft>
                        <a:buNone/>
                      </a:pPr>
                      <a:r>
                        <a:rPr lang="en" sz="1000">
                          <a:solidFill>
                            <a:srgbClr val="FFFFFF"/>
                          </a:solidFill>
                        </a:rPr>
                        <a:t>Design and produce a fast CO2 powered dragster according to stated specifications and using only certain specific materials. Cars will be mailed to a specific location.</a:t>
                      </a:r>
                      <a:endParaRPr>
                        <a:solidFill>
                          <a:schemeClr val="accent2"/>
                        </a:solidFill>
                      </a:endParaRPr>
                    </a:p>
                  </a:txBody>
                  <a:tcPr marT="91425" marB="91425" marR="91425" marL="91425"/>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