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9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0" r:id="rId3"/>
    <p:sldId id="316" r:id="rId4"/>
    <p:sldId id="317" r:id="rId5"/>
    <p:sldId id="318" r:id="rId6"/>
    <p:sldId id="294" r:id="rId7"/>
    <p:sldId id="277" r:id="rId8"/>
    <p:sldId id="278" r:id="rId9"/>
    <p:sldId id="285" r:id="rId10"/>
    <p:sldId id="315" r:id="rId11"/>
    <p:sldId id="311" r:id="rId12"/>
    <p:sldId id="303" r:id="rId13"/>
    <p:sldId id="309" r:id="rId14"/>
    <p:sldId id="298" r:id="rId15"/>
    <p:sldId id="304" r:id="rId16"/>
    <p:sldId id="310" r:id="rId17"/>
    <p:sldId id="305" r:id="rId18"/>
    <p:sldId id="306" r:id="rId19"/>
    <p:sldId id="282" r:id="rId20"/>
    <p:sldId id="266" r:id="rId21"/>
    <p:sldId id="291" r:id="rId22"/>
    <p:sldId id="273" r:id="rId23"/>
    <p:sldId id="274" r:id="rId24"/>
    <p:sldId id="312" r:id="rId25"/>
    <p:sldId id="313" r:id="rId26"/>
    <p:sldId id="314" r:id="rId27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6495" autoAdjust="0"/>
  </p:normalViewPr>
  <p:slideViewPr>
    <p:cSldViewPr>
      <p:cViewPr varScale="1">
        <p:scale>
          <a:sx n="63" d="100"/>
          <a:sy n="63" d="100"/>
        </p:scale>
        <p:origin x="1332" y="6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42" y="7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1EB206-4307-4A97-AC09-27BCCEBCE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1F5D9F5-DB71-431E-84F6-9168F3D8229A}" type="datetimeFigureOut">
              <a:rPr lang="en-US"/>
              <a:pPr>
                <a:defRPr/>
              </a:pPr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D1993F-AE77-48A2-9C13-3E349B4A3E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1993F-AE77-48A2-9C13-3E349B4A3E6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21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000" b="1" u="sng" dirty="0"/>
              <a:t>Life Management</a:t>
            </a:r>
            <a:r>
              <a:rPr lang="en-US" altLang="en-US" sz="1000" dirty="0"/>
              <a:t>:  </a:t>
            </a:r>
            <a:br>
              <a:rPr lang="en-US" altLang="en-US" sz="1000" dirty="0"/>
            </a:br>
            <a:r>
              <a:rPr lang="en-US" altLang="en-US" sz="1000" dirty="0"/>
              <a:t>2. Cover 16 weeks of cooking (International Foods)</a:t>
            </a:r>
            <a:br>
              <a:rPr lang="en-US" altLang="en-US" sz="1000" dirty="0"/>
            </a:br>
            <a:r>
              <a:rPr lang="en-US" altLang="en-US" sz="1000" dirty="0"/>
              <a:t>3. 2 sewing projects</a:t>
            </a:r>
            <a:br>
              <a:rPr lang="en-US" altLang="en-US" sz="1000" dirty="0"/>
            </a:br>
            <a:r>
              <a:rPr lang="en-US" altLang="en-US" sz="1000" dirty="0"/>
              <a:t>4. Interior Design </a:t>
            </a:r>
            <a:br>
              <a:rPr lang="en-US" altLang="en-US" sz="1000" dirty="0"/>
            </a:br>
            <a:r>
              <a:rPr lang="en-US" altLang="en-US" sz="1000" dirty="0"/>
              <a:t>5. Child Development</a:t>
            </a:r>
            <a:br>
              <a:rPr lang="en-US" altLang="en-US" sz="1000" dirty="0"/>
            </a:br>
            <a:r>
              <a:rPr lang="en-US" altLang="en-US" sz="1000" dirty="0"/>
              <a:t>6. Budgeting and money management</a:t>
            </a:r>
            <a:br>
              <a:rPr lang="en-US" altLang="en-US" sz="1000" dirty="0"/>
            </a:br>
            <a:br>
              <a:rPr lang="en-US" altLang="en-US" sz="1000" b="1" u="sng" dirty="0"/>
            </a:br>
            <a:r>
              <a:rPr lang="en-US" altLang="en-US" sz="1000" b="1" u="sng" dirty="0"/>
              <a:t>Exploring Life Skills (Teen Living):</a:t>
            </a:r>
            <a:br>
              <a:rPr lang="en-US" altLang="en-US" sz="1000" dirty="0"/>
            </a:br>
            <a:r>
              <a:rPr lang="en-US" altLang="en-US" sz="1000" dirty="0"/>
              <a:t>1.  Semester class</a:t>
            </a:r>
            <a:br>
              <a:rPr lang="en-US" altLang="en-US" sz="1000" dirty="0"/>
            </a:br>
            <a:r>
              <a:rPr lang="en-US" altLang="en-US" sz="1000" dirty="0"/>
              <a:t>2.  8 weeks of International Foods</a:t>
            </a:r>
            <a:br>
              <a:rPr lang="en-US" altLang="en-US" sz="1000" dirty="0"/>
            </a:br>
            <a:r>
              <a:rPr lang="en-US" altLang="en-US" sz="1000" dirty="0"/>
              <a:t>3.  1 sewing project</a:t>
            </a:r>
            <a:br>
              <a:rPr lang="en-US" altLang="en-US" sz="1000" dirty="0"/>
            </a:br>
            <a:r>
              <a:rPr lang="en-US" altLang="en-US" sz="1000" dirty="0"/>
              <a:t>4.  Interior Design unit</a:t>
            </a:r>
            <a:br>
              <a:rPr lang="en-US" altLang="en-US" sz="1000" dirty="0"/>
            </a:br>
            <a:r>
              <a:rPr lang="en-US" altLang="en-US" sz="1000" dirty="0"/>
              <a:t>5.  Budgeting and money management</a:t>
            </a:r>
            <a:br>
              <a:rPr lang="en-US" altLang="en-US" sz="1000" dirty="0"/>
            </a:br>
            <a:br>
              <a:rPr lang="en-US" altLang="en-US" sz="1000" dirty="0"/>
            </a:br>
            <a:r>
              <a:rPr lang="en-US" altLang="en-US" sz="1000" b="1" u="sng" dirty="0"/>
              <a:t>Taking Charge:</a:t>
            </a:r>
            <a:br>
              <a:rPr lang="en-US" altLang="en-US" sz="1000" dirty="0"/>
            </a:br>
            <a:r>
              <a:rPr lang="en-US" altLang="en-US" sz="1000" dirty="0"/>
              <a:t>1. Semester class, all girls</a:t>
            </a:r>
            <a:br>
              <a:rPr lang="en-US" altLang="en-US" sz="1000" dirty="0"/>
            </a:br>
            <a:r>
              <a:rPr lang="en-US" altLang="en-US" sz="1000" dirty="0"/>
              <a:t>2. Empowerment class </a:t>
            </a:r>
            <a:br>
              <a:rPr lang="en-US" altLang="en-US" sz="1000" dirty="0"/>
            </a:br>
            <a:r>
              <a:rPr lang="en-US" altLang="en-US" sz="1000" dirty="0"/>
              <a:t>3. Electronic baby project</a:t>
            </a:r>
            <a:br>
              <a:rPr lang="en-US" altLang="en-US" sz="1000" dirty="0"/>
            </a:br>
            <a:r>
              <a:rPr lang="en-US" altLang="en-US" sz="1000" dirty="0"/>
              <a:t>4. Communication and respect with friendships and relationships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C8AD34-A49E-489F-97E5-5F5A3150C752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</a:t>
            </a:r>
            <a:r>
              <a:rPr lang="en-US" baseline="0" dirty="0"/>
              <a:t> HS credit courses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1993F-AE77-48A2-9C13-3E349B4A3E6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671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D1993F-AE77-48A2-9C13-3E349B4A3E6D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31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70770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-1"/>
            <a:ext cx="10287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2" y="4960137"/>
            <a:ext cx="6557963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5194" y="4960137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C272-908C-444D-8C7E-CDB6B3324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69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3C8E-A125-4DD4-9B46-7BC775AD0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5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 flipV="1">
            <a:off x="8486776" y="130175"/>
            <a:ext cx="0" cy="7715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6" y="762000"/>
            <a:ext cx="2218134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5821" y="762000"/>
            <a:ext cx="6397228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C020E-4C8A-4FA6-9E7A-98C49896C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34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42313-9E36-434D-9412-54F28AE37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30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0287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 flipV="1">
            <a:off x="7077075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4960137"/>
            <a:ext cx="6557963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5194" y="4960137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4205E-5B35-4BF7-8136-F67F90DBB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99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4108" y="2286000"/>
            <a:ext cx="401193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3489" y="2286000"/>
            <a:ext cx="401193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FCADA-E86B-4DFC-B8C4-D5E31E65CA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09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64108" y="585216"/>
            <a:ext cx="8201311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108" y="2179636"/>
            <a:ext cx="401193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" y="2967788"/>
            <a:ext cx="401193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3489" y="2179636"/>
            <a:ext cx="401193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3489" y="2967788"/>
            <a:ext cx="401193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BC56-64B1-405E-9B4F-1D8ABCD3B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5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6A82-2700-47E7-9E6F-A73B68C9C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31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BB5D-7909-42C7-99C0-4DEA89A41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66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64108" y="471509"/>
            <a:ext cx="37033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2031" y="822960"/>
            <a:ext cx="4791170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108" y="2257506"/>
            <a:ext cx="37033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1122-605D-425F-B50B-A3FAEEB4F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66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70770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" y="4960138"/>
            <a:ext cx="6557963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028442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5194" y="4960138"/>
            <a:ext cx="2700338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C83C-2A92-44D5-AD07-405E0D2AD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01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600" y="585788"/>
            <a:ext cx="8202613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0" y="2286000"/>
            <a:ext cx="820261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3600" y="6470650"/>
            <a:ext cx="181768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6225" y="6470650"/>
            <a:ext cx="497998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70650"/>
            <a:ext cx="820738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E2C9AC6-43D6-46CB-8F82-0B5905F95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42938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1" r:id="rId2"/>
    <p:sldLayoutId id="2147484309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10" r:id="rId9"/>
    <p:sldLayoutId id="2147484307" r:id="rId10"/>
    <p:sldLayoutId id="2147484311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ps.edu/registration/thomas-jefferson-admissions" TargetMode="External"/><Relationship Id="rId2" Type="http://schemas.openxmlformats.org/officeDocument/2006/relationships/hyperlink" Target="https://careercenter.apsva.us/arlington-tec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ohammad.zishhan@apsva.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ana.Luthra@apsva.us" TargetMode="External"/><Relationship Id="rId4" Type="http://schemas.openxmlformats.org/officeDocument/2006/relationships/hyperlink" Target="mailto:Michelle.wilkes@apsva.u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hs.apsva.us/academics/yorktown-ap-scholars/" TargetMode="External"/><Relationship Id="rId2" Type="http://schemas.openxmlformats.org/officeDocument/2006/relationships/hyperlink" Target="https://washingtonlee.apsva.us/international-baccalaureate-progra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" y="4419600"/>
            <a:ext cx="6705600" cy="1446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  <a:cs typeface="Trebuchet MS" pitchFamily="34" charset="0"/>
              </a:rPr>
              <a:t>Making Choices for 8</a:t>
            </a:r>
            <a:r>
              <a:rPr lang="en-US" baseline="30000" dirty="0">
                <a:solidFill>
                  <a:schemeClr val="accent3"/>
                </a:solidFill>
                <a:cs typeface="Trebuchet MS" pitchFamily="34" charset="0"/>
              </a:rPr>
              <a:t>th</a:t>
            </a:r>
            <a:r>
              <a:rPr lang="en-US" dirty="0">
                <a:solidFill>
                  <a:schemeClr val="accent3"/>
                </a:solidFill>
                <a:cs typeface="Trebuchet MS" pitchFamily="34" charset="0"/>
              </a:rPr>
              <a:t> Grade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" y="4419600"/>
            <a:ext cx="6858000" cy="28067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Swanson Middle School</a:t>
            </a:r>
          </a:p>
          <a:p>
            <a:pPr algn="r" eaLnBrk="1" hangingPunct="1">
              <a:spcBef>
                <a:spcPct val="0"/>
              </a:spcBef>
            </a:pPr>
            <a:r>
              <a:rPr lang="en-US" altLang="en-US" dirty="0">
                <a:solidFill>
                  <a:schemeClr val="tx1"/>
                </a:solidFill>
              </a:rPr>
              <a:t>Academic Planning Presentation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585788"/>
            <a:ext cx="8547100" cy="149860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High School programs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843" y="1752600"/>
            <a:ext cx="8202613" cy="4022725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/>
              <a:t>Arlington Tech </a:t>
            </a:r>
          </a:p>
          <a:p>
            <a:pPr marL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Rigorous, project-based learning, high school program located at the Career Center for students with focused interest in STEM fields</a:t>
            </a:r>
          </a:p>
          <a:p>
            <a:pPr marL="631825"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hlinkClick r:id="rId2"/>
              </a:rPr>
              <a:t>https://careercenter.apsva.us/arlington-tech/</a:t>
            </a:r>
            <a:r>
              <a:rPr lang="en-US" sz="1800" dirty="0"/>
              <a:t> </a:t>
            </a:r>
          </a:p>
          <a:p>
            <a:pPr marL="36671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/>
              <a:t>Thomas Jefferson High School for Science and Technology (TJHSST)</a:t>
            </a:r>
          </a:p>
          <a:p>
            <a:pPr marL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FCPS school that provides a comprehensive, rigorous curriculum emphasizing the sciences, mathematics, and technology</a:t>
            </a:r>
          </a:p>
          <a:p>
            <a:pPr marL="631825"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hlinkClick r:id="rId3"/>
              </a:rPr>
              <a:t>https://www.fcps.edu/registration/thomas-jefferson-admissions</a:t>
            </a:r>
            <a:r>
              <a:rPr lang="en-US" sz="1800" dirty="0"/>
              <a:t> </a:t>
            </a:r>
          </a:p>
          <a:p>
            <a:pPr marL="631825"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marL="631825"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algn="ctr"/>
            <a:r>
              <a:rPr lang="en-US" b="1" i="1" dirty="0"/>
              <a:t>Students will receive information about and submit applications for all programs in the fall of their 8</a:t>
            </a:r>
            <a:r>
              <a:rPr lang="en-US" b="1" i="1" baseline="30000" dirty="0"/>
              <a:t>th</a:t>
            </a:r>
            <a:r>
              <a:rPr lang="en-US" b="1" i="1" dirty="0"/>
              <a:t> grade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Academic plans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63600" y="1938338"/>
            <a:ext cx="8202613" cy="40227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 APS students will complete or add to an academic plan every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Serves a road map to see what classes are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/>
              <a:t>Plan will be sent home to families</a:t>
            </a:r>
          </a:p>
        </p:txBody>
      </p:sp>
      <p:pic>
        <p:nvPicPr>
          <p:cNvPr id="15364" name="Picture 8" descr="C:\Users\judy.jankowski\AppData\Local\Microsoft\Windows\Temporary Internet Files\Content.IE5\RW35W2NP\MC90007117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296863"/>
            <a:ext cx="11191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114800"/>
            <a:ext cx="30289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303" t="19793" r="22475" b="8333"/>
          <a:stretch/>
        </p:blipFill>
        <p:spPr>
          <a:xfrm>
            <a:off x="342900" y="1"/>
            <a:ext cx="9601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905000"/>
            <a:ext cx="8547100" cy="4267200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All core classes must be passed in order to promote to grade 9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A grade of high C or better is generally a good indicator that the student has the foundation to be successful in the next math level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High school credit courses information</a:t>
            </a:r>
          </a:p>
          <a:p>
            <a:pPr marL="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courses count toward high school graduation requirements </a:t>
            </a:r>
          </a:p>
          <a:p>
            <a:pPr marL="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grades appear on your high school transcript that is sent with your college applications</a:t>
            </a:r>
          </a:p>
          <a:p>
            <a:pPr marL="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grades are factored into your grade point average (GPA)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Course Requests for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981200"/>
            <a:ext cx="8202613" cy="4327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 Four core subjects:</a:t>
            </a:r>
          </a:p>
          <a:p>
            <a:pPr marL="777240" lvl="1" indent="-457200" eaLnBrk="1" fontAlgn="auto" hangingPunct="1">
              <a:spcAft>
                <a:spcPts val="0"/>
              </a:spcAft>
              <a:defRPr/>
            </a:pPr>
            <a:r>
              <a:rPr lang="en-US" sz="2400" dirty="0"/>
              <a:t>English</a:t>
            </a:r>
          </a:p>
          <a:p>
            <a:pPr marL="777240" lvl="1" indent="-457200" eaLnBrk="1" fontAlgn="auto" hangingPunct="1">
              <a:spcAft>
                <a:spcPts val="0"/>
              </a:spcAft>
              <a:defRPr/>
            </a:pPr>
            <a:r>
              <a:rPr lang="en-US" sz="2400" dirty="0"/>
              <a:t>Science </a:t>
            </a:r>
          </a:p>
          <a:p>
            <a:pPr marL="777240" lvl="1" indent="-457200" eaLnBrk="1" fontAlgn="auto" hangingPunct="1">
              <a:spcAft>
                <a:spcPts val="0"/>
              </a:spcAft>
              <a:defRPr/>
            </a:pPr>
            <a:r>
              <a:rPr lang="en-US" sz="2400" dirty="0"/>
              <a:t>Word Geography</a:t>
            </a:r>
            <a:r>
              <a:rPr lang="en-US" sz="2400" b="1" dirty="0"/>
              <a:t>*</a:t>
            </a:r>
            <a:endParaRPr lang="en-US" sz="2400" i="1" dirty="0"/>
          </a:p>
          <a:p>
            <a:pPr marL="777240" lvl="1" indent="-457200" eaLnBrk="1" fontAlgn="auto" hangingPunct="1">
              <a:spcAft>
                <a:spcPts val="0"/>
              </a:spcAft>
              <a:defRPr/>
            </a:pPr>
            <a:r>
              <a:rPr lang="en-US" sz="2400" dirty="0"/>
              <a:t>Math</a:t>
            </a:r>
          </a:p>
          <a:p>
            <a:pPr marL="959802" lvl="2" indent="-457200" eaLnBrk="1" fontAlgn="auto" hangingPunct="1">
              <a:spcAft>
                <a:spcPts val="0"/>
              </a:spcAft>
              <a:defRPr/>
            </a:pPr>
            <a:r>
              <a:rPr lang="en-US" sz="2000" dirty="0"/>
              <a:t>Pre-Algebra for 8</a:t>
            </a:r>
            <a:r>
              <a:rPr lang="en-US" sz="2000" baseline="30000" dirty="0"/>
              <a:t>th</a:t>
            </a:r>
            <a:r>
              <a:rPr lang="en-US" sz="2000" dirty="0"/>
              <a:t> Graders</a:t>
            </a:r>
          </a:p>
          <a:p>
            <a:pPr marL="959802" lvl="2" indent="-457200" eaLnBrk="1" fontAlgn="auto" hangingPunct="1">
              <a:spcAft>
                <a:spcPts val="0"/>
              </a:spcAft>
              <a:defRPr/>
            </a:pPr>
            <a:r>
              <a:rPr lang="en-US" sz="2000" dirty="0"/>
              <a:t>Algebra I*</a:t>
            </a:r>
          </a:p>
          <a:p>
            <a:pPr marL="959802" lvl="2" indent="-457200" eaLnBrk="1" fontAlgn="auto" hangingPunct="1">
              <a:spcAft>
                <a:spcPts val="0"/>
              </a:spcAft>
              <a:defRPr/>
            </a:pPr>
            <a:r>
              <a:rPr lang="en-US" sz="2000" dirty="0"/>
              <a:t>Algebra I Intensified*</a:t>
            </a:r>
          </a:p>
          <a:p>
            <a:pPr marL="959802" lvl="2" indent="-457200" eaLnBrk="1" fontAlgn="auto" hangingPunct="1">
              <a:spcAft>
                <a:spcPts val="0"/>
              </a:spcAft>
              <a:defRPr/>
            </a:pPr>
            <a:r>
              <a:rPr lang="en-US" sz="2000" dirty="0"/>
              <a:t>Geometry Intensified*</a:t>
            </a:r>
          </a:p>
          <a:p>
            <a:pPr marL="320040" lvl="1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2400" dirty="0"/>
          </a:p>
          <a:p>
            <a:pPr marL="34290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/>
              <a:t> Health and P.E</a:t>
            </a:r>
            <a:r>
              <a:rPr lang="en-US" sz="2400" dirty="0"/>
              <a:t>. </a:t>
            </a:r>
          </a:p>
          <a:p>
            <a:pPr marL="0" lvl="1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2400" dirty="0"/>
          </a:p>
          <a:p>
            <a:pPr marL="34290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 </a:t>
            </a:r>
            <a:r>
              <a:rPr lang="en-US" sz="2400" b="1" dirty="0"/>
              <a:t>Two electives</a:t>
            </a:r>
          </a:p>
          <a:p>
            <a:pPr marL="804672" lvl="3" indent="0" algn="r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400" i="1" dirty="0"/>
              <a:t>* High School Credit Course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FULL YEAR ELECTIVES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3600" y="1524000"/>
            <a:ext cx="8202613" cy="4224337"/>
          </a:xfr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accent2"/>
                </a:solidFill>
              </a:rPr>
              <a:t>World Languages</a:t>
            </a:r>
          </a:p>
          <a:p>
            <a:pPr marL="90488" lvl="1" indent="-90488" algn="ctr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  <a:defRPr/>
            </a:pPr>
            <a:r>
              <a:rPr lang="en-US" sz="2400" i="1" dirty="0"/>
              <a:t>All full-year language courses are high school credit classes.</a:t>
            </a:r>
          </a:p>
          <a:p>
            <a:pPr>
              <a:defRPr/>
            </a:pPr>
            <a:r>
              <a:rPr lang="en-US" sz="2800" b="1" dirty="0"/>
              <a:t>Level I or II of: </a:t>
            </a:r>
          </a:p>
          <a:p>
            <a:pPr marL="800735" lvl="1" indent="-3429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800" dirty="0"/>
              <a:t>Spanish </a:t>
            </a:r>
          </a:p>
          <a:p>
            <a:pPr marL="800735" lvl="1" indent="-3429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800" dirty="0"/>
              <a:t>Spanish for Fluent Speakers </a:t>
            </a:r>
          </a:p>
          <a:p>
            <a:pPr marL="800735" lvl="1" indent="-3429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800" dirty="0"/>
              <a:t>French </a:t>
            </a:r>
          </a:p>
          <a:p>
            <a:pPr marL="800735" lvl="1" indent="-3429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800" dirty="0"/>
              <a:t>Latin </a:t>
            </a:r>
          </a:p>
          <a:p>
            <a:pPr marL="800735" lvl="1" indent="-3429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800" dirty="0"/>
              <a:t>Chinese (Distance Learning)</a:t>
            </a:r>
          </a:p>
          <a:p>
            <a:pPr marL="800735" lvl="1" indent="-3429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800" dirty="0"/>
              <a:t>Arabic (Distance Learning)</a:t>
            </a:r>
          </a:p>
          <a:p>
            <a:pPr marL="800735" lvl="1" indent="-3429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800" dirty="0"/>
              <a:t>American Sign Language (Level 1 only)</a:t>
            </a:r>
            <a:endParaRPr lang="en-US" sz="2400" i="1" dirty="0"/>
          </a:p>
          <a:p>
            <a:pPr marL="983297" lvl="2" indent="-3429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2000" i="1" dirty="0"/>
              <a:t>ASL is subject to staffing availability. Students </a:t>
            </a:r>
            <a:r>
              <a:rPr lang="en-US" sz="2000" i="1" u="sng" dirty="0"/>
              <a:t>MUST</a:t>
            </a:r>
            <a:r>
              <a:rPr lang="en-US" sz="2000" i="1" dirty="0"/>
              <a:t> choose an alternative World Language.</a:t>
            </a:r>
          </a:p>
          <a:p>
            <a:pPr marL="800735" lvl="1" indent="-3429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sz="2800" dirty="0"/>
          </a:p>
          <a:p>
            <a:pPr marL="800735" lvl="1" indent="-3429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sz="2800" dirty="0"/>
          </a:p>
          <a:p>
            <a:pPr marL="457835" lvl="1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800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WORLD LANGUAGES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28675" y="1600200"/>
            <a:ext cx="8202613" cy="44799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 All full-year language classes are high school credit courses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 The grade and the credit received appear on the high school record, also known as the transcript, that is sent to colleges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 These courses are like core classes with nightly homework, quizzes and tests.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 If students plan to pursue the International Baccalaureate (IB) diploma, they must be in level two of a language in 8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grade (Spanish II, French II, Chinese II, Arabic II, or Latin II)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 There are no “Intensified” Level II classes.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4643437"/>
            <a:ext cx="22606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585788"/>
            <a:ext cx="8202613" cy="1498600"/>
          </a:xfrm>
        </p:spPr>
        <p:txBody>
          <a:bodyPr/>
          <a:lstStyle/>
          <a:p>
            <a:pPr>
              <a:defRPr/>
            </a:pPr>
            <a:r>
              <a:rPr lang="en-US" dirty="0"/>
              <a:t>Full year electives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63600" y="1600200"/>
            <a:ext cx="4013200" cy="4708525"/>
          </a:xfrm>
          <a:ln>
            <a:solidFill>
              <a:schemeClr val="accent2"/>
            </a:solidFill>
          </a:ln>
        </p:spPr>
        <p:txBody>
          <a:bodyPr/>
          <a:lstStyle/>
          <a:p>
            <a:pPr lvl="1">
              <a:defRPr/>
            </a:pPr>
            <a:endParaRPr lang="en-US" sz="2800" b="1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b="1" dirty="0"/>
              <a:t>Band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Intermediate (Symphonic)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Advanced (Wind Ensemble)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b="1" dirty="0"/>
              <a:t>Chorus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Intermediate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Advanced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800" b="1" dirty="0"/>
              <a:t>Orchestra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Beginning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Advanced</a:t>
            </a:r>
          </a:p>
          <a:p>
            <a:pPr lvl="1">
              <a:defRPr/>
            </a:pPr>
            <a:endParaRPr lang="en-US" sz="2000" b="1" dirty="0"/>
          </a:p>
          <a:p>
            <a:pPr marL="128588" lvl="1" indent="0">
              <a:buFont typeface="Wingdings 3" panose="05040102010807070707" pitchFamily="18" charset="2"/>
              <a:buNone/>
              <a:defRPr/>
            </a:pPr>
            <a:endParaRPr lang="en-US" sz="2000" b="1" dirty="0"/>
          </a:p>
          <a:p>
            <a:pPr marL="128588" lvl="1" indent="0">
              <a:buFont typeface="Wingdings 3" panose="05040102010807070707" pitchFamily="18" charset="2"/>
              <a:buNone/>
              <a:defRPr/>
            </a:pPr>
            <a:r>
              <a:rPr lang="en-US" dirty="0"/>
              <a:t>	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53013" y="1600200"/>
            <a:ext cx="4013200" cy="4708525"/>
          </a:xfrm>
          <a:ln>
            <a:solidFill>
              <a:schemeClr val="accent2"/>
            </a:solidFill>
          </a:ln>
        </p:spPr>
        <p:txBody>
          <a:bodyPr/>
          <a:lstStyle/>
          <a:p>
            <a:pPr marL="480060" indent="-34290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endParaRPr lang="en-US" sz="2800" b="1" dirty="0"/>
          </a:p>
          <a:p>
            <a:pPr marL="480060" indent="-34290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1" dirty="0"/>
              <a:t>Journalism</a:t>
            </a:r>
          </a:p>
          <a:p>
            <a:pPr marL="480060" indent="-34290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1" dirty="0"/>
              <a:t>Yearbook </a:t>
            </a:r>
            <a:r>
              <a:rPr lang="en-US" sz="2800" b="1" i="1" dirty="0"/>
              <a:t>(Must Apply)</a:t>
            </a:r>
          </a:p>
          <a:p>
            <a:pPr marL="480060" indent="-34290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1" dirty="0"/>
              <a:t>Investigating Computer Science*</a:t>
            </a:r>
          </a:p>
          <a:p>
            <a:pPr marL="311785" lvl="1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2000" i="1" dirty="0"/>
              <a:t>*high school credit course</a:t>
            </a:r>
          </a:p>
          <a:p>
            <a:pPr marL="480060" indent="-34290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2800" b="1" dirty="0"/>
              <a:t>Technology of Robotic Design*</a:t>
            </a:r>
          </a:p>
          <a:p>
            <a:pPr marL="311785" lvl="1" indent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2000" i="1" dirty="0"/>
              <a:t>*high school credit course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Full year electives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800" b="1" dirty="0"/>
              <a:t>Supportive Electives: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Reading Strategies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Math Strategies (Algebra/Math 8)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Instructional Studies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381000"/>
            <a:ext cx="8229600" cy="1154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accent2"/>
                </a:solidFill>
                <a:cs typeface="Trebuchet MS" panose="020B0603020202020204" pitchFamily="34" charset="0"/>
              </a:rPr>
              <a:t>Swanson Semester Electives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09700" y="1371600"/>
            <a:ext cx="8153400" cy="5257800"/>
          </a:xfrm>
          <a:extLst/>
        </p:spPr>
        <p:txBody>
          <a:bodyPr rtlCol="0">
            <a:normAutofit/>
          </a:bodyPr>
          <a:lstStyle/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Taking Charge </a:t>
            </a:r>
            <a:r>
              <a:rPr lang="en-US" sz="3200" i="1" dirty="0"/>
              <a:t>(Leadership Course)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Life Management </a:t>
            </a:r>
            <a:r>
              <a:rPr lang="en-US" sz="3200" i="1" dirty="0"/>
              <a:t>(Teen Living)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Computer Applications &amp; Technology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Technological Systems </a:t>
            </a:r>
            <a:r>
              <a:rPr lang="en-US" sz="3200" i="1" dirty="0"/>
              <a:t>(Tech Ed)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Theater Arts </a:t>
            </a:r>
            <a:r>
              <a:rPr lang="en-US" sz="3200" i="1" dirty="0"/>
              <a:t>(Drama)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Visual Arts II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7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  <a:cs typeface="Trebuchet MS" pitchFamily="34" charset="0"/>
              </a:rPr>
              <a:t>Agenda	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71500" y="1828800"/>
            <a:ext cx="8504238" cy="45180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Instructional Model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Graduation Requirements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Academic Plans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Courses for Next Year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Course Request Forms </a:t>
            </a:r>
          </a:p>
          <a:p>
            <a:pPr marL="0" indent="0" eaLnBrk="1" hangingPunct="1">
              <a:buFont typeface="Tw Cen MT" panose="020B0602020104020603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4087813"/>
            <a:ext cx="27717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609600"/>
            <a:ext cx="8229600" cy="1154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  <a:cs typeface="Trebuchet MS" pitchFamily="34" charset="0"/>
              </a:rPr>
              <a:t>*ACT II*  After School Electives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04900" y="1752600"/>
            <a:ext cx="7772400" cy="4953000"/>
          </a:xfrm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endParaRPr lang="en-US" altLang="en-US" sz="2400" b="1" dirty="0"/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en-US" sz="2700" dirty="0"/>
              <a:t>2:30 – 3:30PM or 2:30 – 4:15PM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en-US" sz="2700" dirty="0"/>
              <a:t>Mondays, Tuesdays, or Thursdays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en-US" sz="2700" dirty="0"/>
              <a:t>Semester or Full Year 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en-US" sz="2700" dirty="0"/>
              <a:t>Course is graded and attendance is required 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en-US" sz="2700" dirty="0"/>
              <a:t>Could interfere with a sport season or clubs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en-US" sz="2700" dirty="0"/>
              <a:t>Registration in September/January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Course Request Form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863600" y="1676400"/>
            <a:ext cx="8202613" cy="4632325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 </a:t>
            </a:r>
            <a:r>
              <a:rPr lang="en-US" altLang="en-US" sz="2800" dirty="0"/>
              <a:t>Due </a:t>
            </a:r>
            <a:r>
              <a:rPr lang="en-US" altLang="en-US" sz="2800" b="1" dirty="0"/>
              <a:t>February 22 </a:t>
            </a:r>
            <a:r>
              <a:rPr lang="en-US" altLang="en-US" sz="2800" dirty="0"/>
              <a:t>to the Counseling Office</a:t>
            </a:r>
            <a:endParaRPr lang="en-US" altLang="en-US" sz="2800" b="1" dirty="0"/>
          </a:p>
          <a:p>
            <a:pPr eaLnBrk="1" fontAlgn="auto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 For the card to be accepted, it must include:</a:t>
            </a:r>
          </a:p>
          <a:p>
            <a:pPr marL="457200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800" dirty="0"/>
              <a:t> Selected electives (2 full year, 1 full year and 2 semester, or 4 semester)</a:t>
            </a:r>
          </a:p>
          <a:p>
            <a:pPr marL="457200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800" dirty="0"/>
              <a:t> Initial from current Level I World Language teacher to move on to Level II</a:t>
            </a:r>
          </a:p>
          <a:p>
            <a:pPr marL="457200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800" dirty="0"/>
              <a:t> Two alternate classes</a:t>
            </a:r>
          </a:p>
          <a:p>
            <a:pPr marL="457200" eaLnBrk="1" fontAlgn="auto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800" dirty="0"/>
              <a:t>A parent or guardian signature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90" t="18751" r="39458" b="6250"/>
          <a:stretch/>
        </p:blipFill>
        <p:spPr>
          <a:xfrm>
            <a:off x="2095500" y="223924"/>
            <a:ext cx="6248400" cy="6664556"/>
          </a:xfrm>
          <a:prstGeom prst="rect">
            <a:avLst/>
          </a:prstGeom>
        </p:spPr>
      </p:pic>
      <p:sp>
        <p:nvSpPr>
          <p:cNvPr id="27651" name="TextBox 36428"/>
          <p:cNvSpPr txBox="1">
            <a:spLocks noChangeArrowheads="1"/>
          </p:cNvSpPr>
          <p:nvPr/>
        </p:nvSpPr>
        <p:spPr bwMode="auto">
          <a:xfrm>
            <a:off x="266700" y="1981200"/>
            <a:ext cx="182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Turn in CRFs to Counseling Office by Feb. 22</a:t>
            </a:r>
          </a:p>
        </p:txBody>
      </p:sp>
      <p:sp>
        <p:nvSpPr>
          <p:cNvPr id="6" name="TextBox 36428"/>
          <p:cNvSpPr txBox="1">
            <a:spLocks noChangeArrowheads="1"/>
          </p:cNvSpPr>
          <p:nvPr/>
        </p:nvSpPr>
        <p:spPr bwMode="auto">
          <a:xfrm>
            <a:off x="8458200" y="1981200"/>
            <a:ext cx="182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Turn in CRFs to Counseling Office by Feb. 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34100" y="381000"/>
            <a:ext cx="1981200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DUE FEB. 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981700" y="37338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60675" y="6170613"/>
            <a:ext cx="4949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Due Feb. 24 with Parent Signature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718" t="16667" r="39458" b="5207"/>
          <a:stretch/>
        </p:blipFill>
        <p:spPr>
          <a:xfrm>
            <a:off x="2324100" y="298133"/>
            <a:ext cx="5743229" cy="633444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70094" y="5193825"/>
            <a:ext cx="1600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FF0000"/>
                </a:solidFill>
              </a:rPr>
              <a:t>Life Management</a:t>
            </a:r>
          </a:p>
        </p:txBody>
      </p:sp>
      <p:sp>
        <p:nvSpPr>
          <p:cNvPr id="28679" name="TextBox 26"/>
          <p:cNvSpPr txBox="1">
            <a:spLocks noChangeArrowheads="1"/>
          </p:cNvSpPr>
          <p:nvPr/>
        </p:nvSpPr>
        <p:spPr bwMode="auto">
          <a:xfrm>
            <a:off x="6004560" y="5052219"/>
            <a:ext cx="1600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100" dirty="0">
                <a:solidFill>
                  <a:srgbClr val="FF0000"/>
                </a:solidFill>
              </a:rPr>
              <a:t>Theater Arts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484444" y="2039779"/>
            <a:ext cx="28575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195714" y="2362201"/>
            <a:ext cx="252586" cy="1418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484444" y="2504043"/>
            <a:ext cx="285750" cy="152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6083180" y="2292836"/>
            <a:ext cx="4497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100" dirty="0">
                <a:solidFill>
                  <a:srgbClr val="FF0000"/>
                </a:solidFill>
              </a:rPr>
              <a:t>KG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2324100" y="5943600"/>
            <a:ext cx="304800" cy="2270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36428"/>
          <p:cNvSpPr txBox="1">
            <a:spLocks noChangeArrowheads="1"/>
          </p:cNvSpPr>
          <p:nvPr/>
        </p:nvSpPr>
        <p:spPr bwMode="auto">
          <a:xfrm>
            <a:off x="8500199" y="2039779"/>
            <a:ext cx="182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Turn in CRFs to Counseling Office by Feb. 22</a:t>
            </a:r>
          </a:p>
        </p:txBody>
      </p:sp>
      <p:sp>
        <p:nvSpPr>
          <p:cNvPr id="18" name="TextBox 36428"/>
          <p:cNvSpPr txBox="1">
            <a:spLocks noChangeArrowheads="1"/>
          </p:cNvSpPr>
          <p:nvPr/>
        </p:nvSpPr>
        <p:spPr bwMode="auto">
          <a:xfrm>
            <a:off x="266700" y="1981200"/>
            <a:ext cx="1828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FF0000"/>
                </a:solidFill>
              </a:rPr>
              <a:t>Turn in CRFs to Counseling Office by Feb.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Program of studies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63600" y="1828800"/>
            <a:ext cx="8202613" cy="44799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 The Program of Studies is available electronically on the APS website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Available on the Department of Instruction page: </a:t>
            </a:r>
            <a:r>
              <a:rPr lang="en-US" altLang="en-US" sz="2400" u="sng" dirty="0"/>
              <a:t>www.apsva.us/instruction/for-parents/program-of-studies/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06" t="20833" r="6661" b="7292"/>
          <a:stretch/>
        </p:blipFill>
        <p:spPr>
          <a:xfrm>
            <a:off x="647700" y="3733800"/>
            <a:ext cx="6769653" cy="295636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372100" y="4068762"/>
            <a:ext cx="1427162" cy="12628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394727" y="4954995"/>
            <a:ext cx="1427162" cy="12628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Counselor contact information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573998"/>
              </p:ext>
            </p:extLst>
          </p:nvPr>
        </p:nvGraphicFramePr>
        <p:xfrm>
          <a:off x="266700" y="2286000"/>
          <a:ext cx="9829800" cy="192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Mr. Z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703-228-2347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hlinkClick r:id="rId3"/>
                        </a:rPr>
                        <a:t>Mohammad.zishhan@apsva.us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Michelle Wilkes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703-228-5511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hlinkClick r:id="rId4"/>
                        </a:rPr>
                        <a:t>Michelle.wilkes@apsva.us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Rana Luthra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Director of Counseling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703-228-5535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hlinkClick r:id="rId5"/>
                        </a:rPr>
                        <a:t>Rana.Luthra@apsva.us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Out Sessions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863601" y="2286000"/>
            <a:ext cx="3898900" cy="4022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Session 1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800" b="1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:50 PM to 8:15 PM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Batang" panose="02030600000101010101" pitchFamily="18" charset="-12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World Languages 7</a:t>
            </a:r>
            <a:r>
              <a:rPr lang="en-US" baseline="30000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 and 8</a:t>
            </a:r>
            <a:r>
              <a:rPr lang="en-US" baseline="30000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 Grade – Auditorium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Math Curriculum &amp; Placement for 7</a:t>
            </a:r>
            <a:r>
              <a:rPr lang="en-US" baseline="30000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 and 8</a:t>
            </a:r>
            <a:r>
              <a:rPr lang="en-US" baseline="30000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 grade – Library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676900" y="2285999"/>
            <a:ext cx="3733800" cy="4022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Session 2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8:20 </a:t>
            </a:r>
            <a:r>
              <a:rPr lang="en-US" sz="2800" b="1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PM </a:t>
            </a:r>
            <a:r>
              <a:rPr lang="en-US" sz="2800" b="1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to 8:45 </a:t>
            </a:r>
            <a:r>
              <a:rPr lang="en-US" sz="2800" b="1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PM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Batang" panose="02030600000101010101" pitchFamily="18" charset="-12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World Languages 7</a:t>
            </a:r>
            <a:r>
              <a:rPr lang="en-US" sz="2000" baseline="30000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 and 8</a:t>
            </a:r>
            <a:r>
              <a:rPr lang="en-US" sz="2000" baseline="30000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 Grade –Auditorium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Math Curriculum &amp; Placement for 7</a:t>
            </a:r>
            <a:r>
              <a:rPr lang="en-US" sz="2000" baseline="30000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 and 8</a:t>
            </a:r>
            <a:r>
              <a:rPr lang="en-US" sz="2000" baseline="30000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effectLst/>
                <a:latin typeface="Batang" panose="02030600000101010101" pitchFamily="18" charset="-127"/>
                <a:ea typeface="Calibri" panose="020F0502020204030204" pitchFamily="34" charset="0"/>
                <a:cs typeface="Times New Roman" panose="02020603050405020304" pitchFamily="18" charset="0"/>
              </a:rPr>
              <a:t> grade – Library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9418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4A86-8C83-4CAC-B883-42196390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Quick Facts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DE9A0397-510C-4202-A2A9-B17C5CB49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1673225"/>
            <a:ext cx="4038600" cy="4718050"/>
          </a:xfrm>
        </p:spPr>
        <p:txBody>
          <a:bodyPr/>
          <a:lstStyle/>
          <a:p>
            <a:r>
              <a:rPr lang="en-US" altLang="en-US" sz="2700"/>
              <a:t>Current Enrollment- 1,252 students</a:t>
            </a:r>
          </a:p>
          <a:p>
            <a:r>
              <a:rPr lang="en-US" altLang="en-US" sz="2700"/>
              <a:t>2019-20 Projected Enrollment- 1,075 students</a:t>
            </a:r>
          </a:p>
          <a:p>
            <a:r>
              <a:rPr lang="en-US" altLang="en-US" sz="2700"/>
              <a:t>Grade level Team Communities </a:t>
            </a:r>
            <a:endParaRPr lang="en-US" altLang="en-US"/>
          </a:p>
          <a:p>
            <a:endParaRPr lang="en-US" altLang="en-US"/>
          </a:p>
        </p:txBody>
      </p:sp>
      <p:pic>
        <p:nvPicPr>
          <p:cNvPr id="16388" name="Picture 2" descr="https://pbs.twimg.com/media/DrRhAJfX4AAejcA.jpg">
            <a:extLst>
              <a:ext uri="{FF2B5EF4-FFF2-40B4-BE49-F238E27FC236}">
                <a16:creationId xmlns:a16="http://schemas.microsoft.com/office/drawing/2014/main" id="{5DF6E2E1-9240-4902-9BB7-DB620BF4B7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4900" y="2125663"/>
            <a:ext cx="3886200" cy="2914650"/>
          </a:xfrm>
        </p:spPr>
      </p:pic>
    </p:spTree>
    <p:extLst>
      <p:ext uri="{BB962C8B-B14F-4D97-AF65-F5344CB8AC3E}">
        <p14:creationId xmlns:p14="http://schemas.microsoft.com/office/powerpoint/2010/main" val="42610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798D-751E-451D-ADFA-D95D7C6D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Our Instructional Model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30E2271D-4075-4091-B8B1-DA5461EA4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1673225"/>
            <a:ext cx="4038600" cy="4718050"/>
          </a:xfrm>
        </p:spPr>
        <p:txBody>
          <a:bodyPr/>
          <a:lstStyle/>
          <a:p>
            <a:r>
              <a:rPr lang="en-US" altLang="en-US"/>
              <a:t>2019-20 Swanson will shift to delivering instruction through a “block” model.</a:t>
            </a:r>
          </a:p>
          <a:p>
            <a:r>
              <a:rPr lang="en-US" altLang="en-US"/>
              <a:t>School-wide professional learning this year has devoted to studying how to best meet needs of all students</a:t>
            </a:r>
          </a:p>
        </p:txBody>
      </p:sp>
      <p:pic>
        <p:nvPicPr>
          <p:cNvPr id="17412" name="Picture 2" descr="https://pbs.twimg.com/media/Dr_P2lWWwAUtIQA.jpg">
            <a:extLst>
              <a:ext uri="{FF2B5EF4-FFF2-40B4-BE49-F238E27FC236}">
                <a16:creationId xmlns:a16="http://schemas.microsoft.com/office/drawing/2014/main" id="{23F650F4-334E-49BE-A92F-F7E0B6DF24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1" y="2227263"/>
            <a:ext cx="3598863" cy="3262312"/>
          </a:xfrm>
        </p:spPr>
      </p:pic>
    </p:spTree>
    <p:extLst>
      <p:ext uri="{BB962C8B-B14F-4D97-AF65-F5344CB8AC3E}">
        <p14:creationId xmlns:p14="http://schemas.microsoft.com/office/powerpoint/2010/main" val="110801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BFE2-ADD0-4F0F-8235-99D08118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62000"/>
            <a:ext cx="82296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Our Instructional Model: </a:t>
            </a:r>
            <a:br>
              <a:rPr lang="en-US" dirty="0"/>
            </a:br>
            <a:r>
              <a:rPr lang="en-US" dirty="0"/>
              <a:t>Staff key takeaways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A51B7B0C-15F6-434A-8C59-B53908350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057400"/>
            <a:ext cx="4038600" cy="4718050"/>
          </a:xfrm>
        </p:spPr>
        <p:txBody>
          <a:bodyPr/>
          <a:lstStyle/>
          <a:p>
            <a:r>
              <a:rPr lang="en-US" altLang="en-US" sz="2400"/>
              <a:t>Less rush/less transition time, more days to complete homework, less stress for teachers and students, common planning time for teachers</a:t>
            </a:r>
          </a:p>
          <a:p>
            <a:r>
              <a:rPr lang="en-US" altLang="en-US" sz="2400"/>
              <a:t>More time for processing</a:t>
            </a:r>
          </a:p>
          <a:p>
            <a:r>
              <a:rPr lang="en-US" altLang="en-US" sz="2400"/>
              <a:t>Opportunities for deeper relationship with students</a:t>
            </a:r>
          </a:p>
          <a:p>
            <a:endParaRPr lang="en-US" altLang="en-US" sz="1500"/>
          </a:p>
          <a:p>
            <a:endParaRPr lang="en-US" altLang="en-US"/>
          </a:p>
        </p:txBody>
      </p:sp>
      <p:pic>
        <p:nvPicPr>
          <p:cNvPr id="18436" name="Picture 2" descr="https://pbs.twimg.com/media/Dr_P2lYX0AAjJL0.jpg">
            <a:extLst>
              <a:ext uri="{FF2B5EF4-FFF2-40B4-BE49-F238E27FC236}">
                <a16:creationId xmlns:a16="http://schemas.microsoft.com/office/drawing/2014/main" id="{250D9DA1-5753-47FB-B4D4-ED9DB72E04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2100" y="2227263"/>
            <a:ext cx="3221038" cy="3262312"/>
          </a:xfrm>
        </p:spPr>
      </p:pic>
    </p:spTree>
    <p:extLst>
      <p:ext uri="{BB962C8B-B14F-4D97-AF65-F5344CB8AC3E}">
        <p14:creationId xmlns:p14="http://schemas.microsoft.com/office/powerpoint/2010/main" val="268621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Two Diploma options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/>
              <a:t> Standard Diploma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altLang="en-US" sz="2400" dirty="0"/>
              <a:t>22 credits, 5 verified*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/>
              <a:t>Advanced Diploma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altLang="en-US" sz="2400" dirty="0"/>
              <a:t>26 credits, 5 verified*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i="1" dirty="0"/>
              <a:t>Credit: </a:t>
            </a:r>
            <a:r>
              <a:rPr lang="en-US" altLang="en-US" dirty="0"/>
              <a:t>you receive a credit for passing a class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i="1" dirty="0"/>
              <a:t>Verified credits: </a:t>
            </a:r>
            <a:r>
              <a:rPr lang="en-US" altLang="en-US" dirty="0"/>
              <a:t>you receive a verified credit when you pass a class and the SOL test for that class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i="1" dirty="0"/>
              <a:t>Transcript: </a:t>
            </a:r>
            <a:r>
              <a:rPr lang="en-US" altLang="en-US" dirty="0"/>
              <a:t>record of your grades, attendance, test scores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400" dirty="0"/>
          </a:p>
          <a:p>
            <a:pPr marL="128588" lvl="1" indent="0">
              <a:buNone/>
            </a:pPr>
            <a:r>
              <a:rPr lang="en-US" altLang="en-US" sz="2800" i="1" dirty="0">
                <a:solidFill>
                  <a:srgbClr val="FF0000"/>
                </a:solidFill>
              </a:rPr>
              <a:t>*Verified credit requirements recently changed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71488" y="0"/>
            <a:ext cx="92583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  <a:cs typeface="Trebuchet MS" pitchFamily="34" charset="0"/>
              </a:rPr>
              <a:t>Standard Diploma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148" t="22679" r="22474" b="11459"/>
          <a:stretch/>
        </p:blipFill>
        <p:spPr>
          <a:xfrm>
            <a:off x="703935" y="990600"/>
            <a:ext cx="8521942" cy="56983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76250" y="76200"/>
            <a:ext cx="92583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  <a:cs typeface="Trebuchet MS" pitchFamily="34" charset="0"/>
              </a:rPr>
              <a:t>Advanced Studies Diploma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889" t="15625" r="21669" b="22917"/>
          <a:stretch/>
        </p:blipFill>
        <p:spPr>
          <a:xfrm>
            <a:off x="863600" y="1219200"/>
            <a:ext cx="8534400" cy="52246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457200"/>
            <a:ext cx="8015288" cy="923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High School programs and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350645"/>
            <a:ext cx="9296400" cy="5257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Tw Cen MT" panose="020B0602020104020603" pitchFamily="34" charset="0"/>
              <a:buNone/>
              <a:defRPr/>
            </a:pPr>
            <a:r>
              <a:rPr lang="en-US" sz="2400" b="1" dirty="0"/>
              <a:t>International Baccalaureate (IB)</a:t>
            </a:r>
          </a:p>
          <a:p>
            <a:pPr marL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Internationally recognized program of studies available at W-L with a focus on the global perspective </a:t>
            </a:r>
          </a:p>
          <a:p>
            <a:pPr marL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Students who want to transfer submit a pre-IB application during the fall of 8th grade year; no application necessary for W-L students</a:t>
            </a:r>
          </a:p>
          <a:p>
            <a:pPr marL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Must be in Level II of a language and Algebra I in 8</a:t>
            </a:r>
            <a:r>
              <a:rPr lang="en-US" sz="2400" baseline="30000" dirty="0"/>
              <a:t>th</a:t>
            </a:r>
            <a:r>
              <a:rPr lang="en-US" sz="2400" dirty="0"/>
              <a:t> grade</a:t>
            </a:r>
          </a:p>
          <a:p>
            <a:pPr marL="631825"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hlinkClick r:id="rId2"/>
              </a:rPr>
              <a:t>https://washingtonlee.apsva.us/international-baccalaureate-program/</a:t>
            </a:r>
            <a:r>
              <a:rPr lang="en-US" sz="1800" dirty="0"/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b="1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/>
              <a:t>AP Scholars</a:t>
            </a:r>
          </a:p>
          <a:p>
            <a:pPr marL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Program for high-achieving students at Yorktown that provides them with enrichment opportunities and mentoring; requirement 2 or more Intensified classes in 9</a:t>
            </a:r>
            <a:r>
              <a:rPr lang="en-US" sz="2400" baseline="30000" dirty="0"/>
              <a:t>th</a:t>
            </a:r>
            <a:r>
              <a:rPr lang="en-US" sz="2400" dirty="0"/>
              <a:t> grade and 6 or more AP classes in 10</a:t>
            </a:r>
            <a:r>
              <a:rPr lang="en-US" sz="2400" baseline="30000" dirty="0"/>
              <a:t>th</a:t>
            </a:r>
            <a:r>
              <a:rPr lang="en-US" sz="2400" dirty="0"/>
              <a:t>-12</a:t>
            </a:r>
            <a:r>
              <a:rPr lang="en-US" sz="2400" baseline="30000" dirty="0"/>
              <a:t>th</a:t>
            </a:r>
            <a:r>
              <a:rPr lang="en-US" sz="2400" dirty="0"/>
              <a:t> grade</a:t>
            </a:r>
          </a:p>
          <a:p>
            <a:pPr marL="631825" lvl="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hlinkClick r:id="rId3"/>
              </a:rPr>
              <a:t>https://yhs.apsva.us/academics/yorktown-ap-scholars/</a:t>
            </a:r>
            <a:r>
              <a:rPr lang="en-US" sz="1800" dirty="0"/>
              <a:t> </a:t>
            </a:r>
          </a:p>
          <a:p>
            <a:pPr marL="36671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Tw Cen MT" panose="020B0602020104020603" pitchFamily="34" charset="0"/>
              <a:buNone/>
              <a:defRPr/>
            </a:pPr>
            <a:r>
              <a:rPr lang="en-US" b="1" i="1" dirty="0"/>
              <a:t>Students will receive information about and submit applications for all programs in the fall of their 8</a:t>
            </a:r>
            <a:r>
              <a:rPr lang="en-US" b="1" i="1" baseline="30000" dirty="0"/>
              <a:t>th</a:t>
            </a:r>
            <a:r>
              <a:rPr lang="en-US" b="1" i="1" dirty="0"/>
              <a:t> grade year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39071</TotalTime>
  <Words>1151</Words>
  <Application>Microsoft Office PowerPoint</Application>
  <PresentationFormat>35mm Slides</PresentationFormat>
  <Paragraphs>197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Batang</vt:lpstr>
      <vt:lpstr>Arial</vt:lpstr>
      <vt:lpstr>Calibri</vt:lpstr>
      <vt:lpstr>Courier New</vt:lpstr>
      <vt:lpstr>Times New Roman</vt:lpstr>
      <vt:lpstr>Trebuchet MS</vt:lpstr>
      <vt:lpstr>Tw Cen MT</vt:lpstr>
      <vt:lpstr>Tw Cen MT Condensed</vt:lpstr>
      <vt:lpstr>Wingdings</vt:lpstr>
      <vt:lpstr>Wingdings 2</vt:lpstr>
      <vt:lpstr>Wingdings 3</vt:lpstr>
      <vt:lpstr>Integral</vt:lpstr>
      <vt:lpstr>Making Choices for 8th Grade</vt:lpstr>
      <vt:lpstr>Agenda </vt:lpstr>
      <vt:lpstr>Quick Facts</vt:lpstr>
      <vt:lpstr>Our Instructional Model</vt:lpstr>
      <vt:lpstr>Our Instructional Model:  Staff key takeaways</vt:lpstr>
      <vt:lpstr>Two Diploma options</vt:lpstr>
      <vt:lpstr>Standard Diploma</vt:lpstr>
      <vt:lpstr>Advanced Studies Diploma</vt:lpstr>
      <vt:lpstr>High School programs and opportunities</vt:lpstr>
      <vt:lpstr>High School programs and opportunities</vt:lpstr>
      <vt:lpstr>Academic plans</vt:lpstr>
      <vt:lpstr>PowerPoint Presentation</vt:lpstr>
      <vt:lpstr>8th grade information</vt:lpstr>
      <vt:lpstr>Course Requests for 8th Grade</vt:lpstr>
      <vt:lpstr>FULL YEAR ELECTIVES</vt:lpstr>
      <vt:lpstr>WORLD LANGUAGES</vt:lpstr>
      <vt:lpstr>Full year electives</vt:lpstr>
      <vt:lpstr>Full year electives</vt:lpstr>
      <vt:lpstr>Swanson Semester Electives</vt:lpstr>
      <vt:lpstr>*ACT II*  After School Electives</vt:lpstr>
      <vt:lpstr>Course Request Form</vt:lpstr>
      <vt:lpstr>PowerPoint Presentation</vt:lpstr>
      <vt:lpstr>PowerPoint Presentation</vt:lpstr>
      <vt:lpstr>Program of studies</vt:lpstr>
      <vt:lpstr>Counselor contact information</vt:lpstr>
      <vt:lpstr>Break Out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choices for Grade 8</dc:title>
  <dc:creator>Charlie &amp; Corki Wight</dc:creator>
  <cp:lastModifiedBy>Reardon, Christine</cp:lastModifiedBy>
  <cp:revision>287</cp:revision>
  <cp:lastPrinted>2014-02-12T18:08:50Z</cp:lastPrinted>
  <dcterms:created xsi:type="dcterms:W3CDTF">2002-02-18T23:17:47Z</dcterms:created>
  <dcterms:modified xsi:type="dcterms:W3CDTF">2019-02-07T17:25:30Z</dcterms:modified>
</cp:coreProperties>
</file>