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5" r:id="rId8"/>
    <p:sldId id="267" r:id="rId9"/>
    <p:sldId id="266" r:id="rId10"/>
    <p:sldId id="269" r:id="rId11"/>
    <p:sldId id="273" r:id="rId12"/>
    <p:sldId id="270" r:id="rId13"/>
    <p:sldId id="262" r:id="rId14"/>
    <p:sldId id="26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5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9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1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50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F28A94C-19CD-44A1-BFF5-C1C70027D85E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34CC5DF-CD68-4A11-BA0E-B80C03C37F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5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laraortiz@apsva.u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ura.goodwyn@apsva.u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Making Choices for 7</a:t>
            </a:r>
            <a:r>
              <a:rPr lang="en-US" sz="5400" baseline="30000" dirty="0"/>
              <a:t>th</a:t>
            </a:r>
            <a:r>
              <a:rPr lang="en-US" sz="5400" dirty="0"/>
              <a:t>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Ms. Goodwyn and Ms. Ortiz</a:t>
            </a:r>
          </a:p>
        </p:txBody>
      </p:sp>
    </p:spTree>
    <p:extLst>
      <p:ext uri="{BB962C8B-B14F-4D97-AF65-F5344CB8AC3E}">
        <p14:creationId xmlns:p14="http://schemas.microsoft.com/office/powerpoint/2010/main" val="224144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Diploma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Standard Diploma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</a:rPr>
              <a:t>22 credits and 5 verified credits</a:t>
            </a:r>
          </a:p>
          <a:p>
            <a:pPr>
              <a:lnSpc>
                <a:spcPct val="90000"/>
              </a:lnSpc>
            </a:pPr>
            <a:endParaRPr lang="en-US" altLang="en-US" sz="2800" b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Advanced Studies Diploma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chemeClr val="tx1"/>
                </a:solidFill>
              </a:rPr>
              <a:t>26 credits and 5 verified credits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chemeClr val="tx1"/>
              </a:solidFill>
            </a:endParaRPr>
          </a:p>
          <a:p>
            <a:pPr marL="0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tx1"/>
                </a:solidFill>
              </a:rPr>
              <a:t>*Verified credit: </a:t>
            </a:r>
            <a:r>
              <a:rPr lang="en-US" altLang="en-US" sz="2400" i="1" dirty="0">
                <a:solidFill>
                  <a:schemeClr val="tx1"/>
                </a:solidFill>
              </a:rPr>
              <a:t>received when a student passes the Standards of Learning (SOL) test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1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7CC6-D34D-4BD7-877C-CA3A6955A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Diploma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FFCFC-39BA-4553-A616-E32D7F38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79" y="1569089"/>
            <a:ext cx="11026815" cy="4808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27F587-CB01-441F-83D6-0646840524AC}"/>
              </a:ext>
            </a:extLst>
          </p:cNvPr>
          <p:cNvSpPr/>
          <p:nvPr/>
        </p:nvSpPr>
        <p:spPr>
          <a:xfrm flipV="1">
            <a:off x="7142922" y="5817704"/>
            <a:ext cx="450420" cy="37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B7DC30-2B70-4EB3-ABB7-4CB247395F53}"/>
              </a:ext>
            </a:extLst>
          </p:cNvPr>
          <p:cNvSpPr/>
          <p:nvPr/>
        </p:nvSpPr>
        <p:spPr>
          <a:xfrm>
            <a:off x="10184219" y="5832128"/>
            <a:ext cx="424070" cy="362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1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Diploma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353E9-4F95-49B8-8B2B-7F0F79B4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42" y="1683026"/>
            <a:ext cx="10600497" cy="48370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7BBDC17-9418-4ACE-BD66-C8198C84EE46}"/>
              </a:ext>
            </a:extLst>
          </p:cNvPr>
          <p:cNvSpPr/>
          <p:nvPr/>
        </p:nvSpPr>
        <p:spPr>
          <a:xfrm>
            <a:off x="6950688" y="5984087"/>
            <a:ext cx="424070" cy="362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2BB99C-46D6-4143-A43B-760590619B02}"/>
              </a:ext>
            </a:extLst>
          </p:cNvPr>
          <p:cNvSpPr/>
          <p:nvPr/>
        </p:nvSpPr>
        <p:spPr>
          <a:xfrm>
            <a:off x="10128738" y="5992982"/>
            <a:ext cx="424070" cy="3445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2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39752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Work with your child to make course selections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If you receive a letter regarding Math Strategies and/or Reading Strategies courses, refer to the letter for who to contact with questions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Students must return their signed CRF no later than </a:t>
            </a:r>
            <a:r>
              <a:rPr lang="en-US" sz="2400" b="1" dirty="0">
                <a:solidFill>
                  <a:srgbClr val="FF0000"/>
                </a:solidFill>
              </a:rPr>
              <a:t>February 22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Students will also bring home an academic planning worksheet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the spring, you will receive a letter regarding math placement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73" y="3283851"/>
            <a:ext cx="1560062" cy="15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26" name="Picture 2" descr="Image result for question ma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09" y="1763302"/>
            <a:ext cx="2436165" cy="22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4720" y="3324018"/>
            <a:ext cx="7005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Melissa Ortiz (Navigators and Seahawks)</a:t>
            </a:r>
          </a:p>
          <a:p>
            <a:r>
              <a:rPr lang="en-US" sz="2400" dirty="0"/>
              <a:t>	703-228-5509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3"/>
              </a:rPr>
              <a:t>Melissa.laraortiz@apsva.us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Laura Goodwyn (Mariners and Sailors)</a:t>
            </a:r>
          </a:p>
          <a:p>
            <a:r>
              <a:rPr lang="en-US" sz="2400" dirty="0"/>
              <a:t>	703-228-5519</a:t>
            </a:r>
          </a:p>
          <a:p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laura.goodwyn@apsva.us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09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Break-Out Sessions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FC02AD-7B8C-48A5-912F-CE532DD33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54533"/>
              </p:ext>
            </p:extLst>
          </p:nvPr>
        </p:nvGraphicFramePr>
        <p:xfrm>
          <a:off x="808383" y="2565914"/>
          <a:ext cx="1045596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269">
                  <a:extLst>
                    <a:ext uri="{9D8B030D-6E8A-4147-A177-3AD203B41FA5}">
                      <a16:colId xmlns:a16="http://schemas.microsoft.com/office/drawing/2014/main" val="50880344"/>
                    </a:ext>
                  </a:extLst>
                </a:gridCol>
                <a:gridCol w="4255331">
                  <a:extLst>
                    <a:ext uri="{9D8B030D-6E8A-4147-A177-3AD203B41FA5}">
                      <a16:colId xmlns:a16="http://schemas.microsoft.com/office/drawing/2014/main" val="490389675"/>
                    </a:ext>
                  </a:extLst>
                </a:gridCol>
                <a:gridCol w="3033365">
                  <a:extLst>
                    <a:ext uri="{9D8B030D-6E8A-4147-A177-3AD203B41FA5}">
                      <a16:colId xmlns:a16="http://schemas.microsoft.com/office/drawing/2014/main" val="3621161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Session 1 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7:50-8:15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World Languages - Auditorium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Math - Library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5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Session 2 </a:t>
                      </a: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8:20-8:45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World Languages - Auditorium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Math - Library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4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39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94102"/>
            <a:ext cx="8897565" cy="156071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77037"/>
            <a:ext cx="8770571" cy="36515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Today we will discuss: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Courses offerings for 7</a:t>
            </a:r>
            <a:r>
              <a:rPr lang="en-US" sz="2400" baseline="30000" dirty="0"/>
              <a:t>th</a:t>
            </a:r>
            <a:r>
              <a:rPr lang="en-US" sz="2400" dirty="0"/>
              <a:t> grade, including electives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Course request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Graduation requirements and academic planning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911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Seventh Grade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00093"/>
              </p:ext>
            </p:extLst>
          </p:nvPr>
        </p:nvGraphicFramePr>
        <p:xfrm>
          <a:off x="3255493" y="2574223"/>
          <a:ext cx="8128000" cy="89912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U.S</a:t>
                      </a:r>
                      <a:r>
                        <a:rPr lang="en-US" sz="2400" baseline="0" dirty="0"/>
                        <a:t> History, Civics and Economics 1865-present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42012"/>
              </p:ext>
            </p:extLst>
          </p:nvPr>
        </p:nvGraphicFramePr>
        <p:xfrm>
          <a:off x="3279104" y="3782691"/>
          <a:ext cx="8128000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1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Math</a:t>
                      </a:r>
                      <a:r>
                        <a:rPr lang="en-US" sz="2800" dirty="0"/>
                        <a:t> - </a:t>
                      </a:r>
                      <a:r>
                        <a:rPr lang="en-US" sz="2000" b="0" dirty="0"/>
                        <a:t>Math</a:t>
                      </a:r>
                      <a:r>
                        <a:rPr lang="en-US" sz="2000" b="0" baseline="0" dirty="0"/>
                        <a:t> 7, Pre-Algebra for 7</a:t>
                      </a:r>
                      <a:r>
                        <a:rPr lang="en-US" sz="2000" b="0" baseline="30000" dirty="0"/>
                        <a:t>th</a:t>
                      </a:r>
                      <a:r>
                        <a:rPr lang="en-US" sz="2000" b="0" baseline="0" dirty="0"/>
                        <a:t> graders,  Intensified Algebra I</a:t>
                      </a:r>
                      <a:endParaRPr lang="en-US" sz="2000" b="0" dirty="0"/>
                    </a:p>
                    <a:p>
                      <a:pPr algn="ctr"/>
                      <a:r>
                        <a:rPr lang="en-US" sz="1800" i="1" dirty="0"/>
                        <a:t>Recommendations in spring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4052"/>
              </p:ext>
            </p:extLst>
          </p:nvPr>
        </p:nvGraphicFramePr>
        <p:xfrm>
          <a:off x="5638458" y="5989197"/>
          <a:ext cx="3686220" cy="67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743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en-US" sz="2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PE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FFBC9E-11B7-484E-9604-ECB5B6F0F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56975"/>
              </p:ext>
            </p:extLst>
          </p:nvPr>
        </p:nvGraphicFramePr>
        <p:xfrm>
          <a:off x="3247101" y="5041780"/>
          <a:ext cx="8192006" cy="7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03">
                  <a:extLst>
                    <a:ext uri="{9D8B030D-6E8A-4147-A177-3AD203B41FA5}">
                      <a16:colId xmlns:a16="http://schemas.microsoft.com/office/drawing/2014/main" val="2555988049"/>
                    </a:ext>
                  </a:extLst>
                </a:gridCol>
                <a:gridCol w="4096003">
                  <a:extLst>
                    <a:ext uri="{9D8B030D-6E8A-4147-A177-3AD203B41FA5}">
                      <a16:colId xmlns:a16="http://schemas.microsoft.com/office/drawing/2014/main" val="3883245433"/>
                    </a:ext>
                  </a:extLst>
                </a:gridCol>
              </a:tblGrid>
              <a:tr h="792748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Elective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9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12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 students have room for </a:t>
            </a:r>
            <a:r>
              <a:rPr lang="en-US" sz="2400" b="1" dirty="0"/>
              <a:t>2</a:t>
            </a:r>
            <a:r>
              <a:rPr lang="en-US" sz="2400" dirty="0"/>
              <a:t> elective classes. These can be filled by: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4</a:t>
            </a:r>
            <a:r>
              <a:rPr lang="en-US" sz="2400" dirty="0"/>
              <a:t> semester classes (2 classes per semester)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2</a:t>
            </a:r>
            <a:r>
              <a:rPr lang="en-US" sz="2400" dirty="0"/>
              <a:t> semester classes, and </a:t>
            </a:r>
            <a:r>
              <a:rPr lang="en-US" sz="2400" b="1" dirty="0"/>
              <a:t>1</a:t>
            </a:r>
            <a:r>
              <a:rPr lang="en-US" sz="2400" dirty="0"/>
              <a:t> full-year class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2</a:t>
            </a:r>
            <a:r>
              <a:rPr lang="en-US" sz="2400" dirty="0"/>
              <a:t> full-year classes</a:t>
            </a:r>
          </a:p>
          <a:p>
            <a:pPr marL="32004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Students are asked to rank their choices, and provide alternates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Languages are only offered as full year courses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Math and Reading Strategies letters sent home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5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73FA-45E6-478F-B3A4-6B9F9F82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Instructional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0579EF-F510-4F17-A72F-216FE750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699" y="2531165"/>
            <a:ext cx="4160520" cy="356483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2019-20 Swanson will shift to delivering instruction through a “block” model.</a:t>
            </a:r>
          </a:p>
          <a:p>
            <a:r>
              <a:rPr lang="en-US" altLang="en-US" sz="2400" dirty="0"/>
              <a:t>School-wide professional learning this year has devoted to studying how to best meet needs of all students</a:t>
            </a:r>
          </a:p>
        </p:txBody>
      </p:sp>
      <p:pic>
        <p:nvPicPr>
          <p:cNvPr id="10" name="Picture 2" descr="https://pbs.twimg.com/media/Dr_P2lWWwAUtIQA.jpg">
            <a:extLst>
              <a:ext uri="{FF2B5EF4-FFF2-40B4-BE49-F238E27FC236}">
                <a16:creationId xmlns:a16="http://schemas.microsoft.com/office/drawing/2014/main" id="{AF04CAFD-A043-4FFF-869C-8706FCD630D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5530" y="2281225"/>
            <a:ext cx="3339548" cy="4452731"/>
          </a:xfrm>
        </p:spPr>
      </p:pic>
    </p:spTree>
    <p:extLst>
      <p:ext uri="{BB962C8B-B14F-4D97-AF65-F5344CB8AC3E}">
        <p14:creationId xmlns:p14="http://schemas.microsoft.com/office/powerpoint/2010/main" val="279212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909D0-774C-43EB-B38C-D6899F01E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70" y="306179"/>
            <a:ext cx="5611467" cy="63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DBB76-501F-4AF2-8D53-AFB48F05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6" y="0"/>
            <a:ext cx="8348870" cy="6858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295502-1C09-4A9D-8B2C-3F411153E4C9}"/>
              </a:ext>
            </a:extLst>
          </p:cNvPr>
          <p:cNvCxnSpPr>
            <a:cxnSpLocks/>
          </p:cNvCxnSpPr>
          <p:nvPr/>
        </p:nvCxnSpPr>
        <p:spPr>
          <a:xfrm flipV="1">
            <a:off x="2110154" y="2278969"/>
            <a:ext cx="506437" cy="2391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C6A7BBF-880B-4589-AC88-12DA4935103C}"/>
              </a:ext>
            </a:extLst>
          </p:cNvPr>
          <p:cNvCxnSpPr>
            <a:cxnSpLocks/>
          </p:cNvCxnSpPr>
          <p:nvPr/>
        </p:nvCxnSpPr>
        <p:spPr>
          <a:xfrm flipV="1">
            <a:off x="2110153" y="2937806"/>
            <a:ext cx="506437" cy="2391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6DB5C3-051B-4193-A92A-2E768409DF66}"/>
              </a:ext>
            </a:extLst>
          </p:cNvPr>
          <p:cNvCxnSpPr>
            <a:cxnSpLocks/>
          </p:cNvCxnSpPr>
          <p:nvPr/>
        </p:nvCxnSpPr>
        <p:spPr>
          <a:xfrm flipV="1">
            <a:off x="7340990" y="1981206"/>
            <a:ext cx="506437" cy="2391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E86DDCE-2FFB-40EA-A39A-EF9CF4F806EA}"/>
              </a:ext>
            </a:extLst>
          </p:cNvPr>
          <p:cNvSpPr txBox="1"/>
          <p:nvPr/>
        </p:nvSpPr>
        <p:spPr>
          <a:xfrm>
            <a:off x="2363371" y="5837761"/>
            <a:ext cx="3460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Investigating Computer Science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DB6D6-33A0-4E89-8929-CE9160847BF9}"/>
              </a:ext>
            </a:extLst>
          </p:cNvPr>
          <p:cNvSpPr txBox="1"/>
          <p:nvPr/>
        </p:nvSpPr>
        <p:spPr>
          <a:xfrm>
            <a:off x="2546251" y="6070881"/>
            <a:ext cx="1927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Journalism</a:t>
            </a:r>
          </a:p>
        </p:txBody>
      </p:sp>
    </p:spTree>
    <p:extLst>
      <p:ext uri="{BB962C8B-B14F-4D97-AF65-F5344CB8AC3E}">
        <p14:creationId xmlns:p14="http://schemas.microsoft.com/office/powerpoint/2010/main" val="25903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5CB3E8-4DF4-4DC0-B1D7-8013F93B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3" y="1808870"/>
            <a:ext cx="10478408" cy="37760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E3CD13-6DFE-4054-BF6C-0A0855675F85}"/>
              </a:ext>
            </a:extLst>
          </p:cNvPr>
          <p:cNvSpPr/>
          <p:nvPr/>
        </p:nvSpPr>
        <p:spPr>
          <a:xfrm>
            <a:off x="3812345" y="2053883"/>
            <a:ext cx="4684541" cy="351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6EF9E9-8459-4CF8-94EA-8F60D0B90F68}"/>
              </a:ext>
            </a:extLst>
          </p:cNvPr>
          <p:cNvSpPr/>
          <p:nvPr/>
        </p:nvSpPr>
        <p:spPr>
          <a:xfrm>
            <a:off x="3922542" y="2474742"/>
            <a:ext cx="4684541" cy="351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90A950-9D36-45AF-BAE3-94068675D92A}"/>
              </a:ext>
            </a:extLst>
          </p:cNvPr>
          <p:cNvSpPr/>
          <p:nvPr/>
        </p:nvSpPr>
        <p:spPr>
          <a:xfrm>
            <a:off x="2400887" y="2865122"/>
            <a:ext cx="4684541" cy="351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Baccalaureate (IB)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631851"/>
            <a:ext cx="8770571" cy="500809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Important when considering language and math courses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Refer to WL’s website for additional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D2C00-2AF5-4D2C-9693-5A2984A54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6" y="1348703"/>
            <a:ext cx="8329425" cy="3768519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6208566" y="1714312"/>
            <a:ext cx="1143472" cy="13957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9988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840</TotalTime>
  <Words>326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Feathered</vt:lpstr>
      <vt:lpstr>Making Choices for 7th Grade</vt:lpstr>
      <vt:lpstr>Agenda</vt:lpstr>
      <vt:lpstr>Seventh Grade Classes</vt:lpstr>
      <vt:lpstr>Electives</vt:lpstr>
      <vt:lpstr>Our Instructional Model</vt:lpstr>
      <vt:lpstr>PowerPoint Presentation</vt:lpstr>
      <vt:lpstr>PowerPoint Presentation</vt:lpstr>
      <vt:lpstr>PowerPoint Presentation</vt:lpstr>
      <vt:lpstr>International Baccalaureate (IB) </vt:lpstr>
      <vt:lpstr>Diploma Options</vt:lpstr>
      <vt:lpstr>Standard Diploma</vt:lpstr>
      <vt:lpstr>Advanced Diploma</vt:lpstr>
      <vt:lpstr>Next Steps</vt:lpstr>
      <vt:lpstr>Questions?</vt:lpstr>
      <vt:lpstr>Break-Out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Choices for 7th Grade</dc:title>
  <dc:creator>Goodwyn, Laura</dc:creator>
  <cp:lastModifiedBy>Reardon, Christine</cp:lastModifiedBy>
  <cp:revision>45</cp:revision>
  <dcterms:created xsi:type="dcterms:W3CDTF">2016-02-01T16:18:32Z</dcterms:created>
  <dcterms:modified xsi:type="dcterms:W3CDTF">2019-02-07T17:32:41Z</dcterms:modified>
</cp:coreProperties>
</file>